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86" r:id="rId18"/>
    <p:sldId id="273" r:id="rId19"/>
    <p:sldId id="274" r:id="rId20"/>
    <p:sldId id="275" r:id="rId21"/>
    <p:sldId id="276" r:id="rId22"/>
    <p:sldId id="279" r:id="rId23"/>
    <p:sldId id="278" r:id="rId24"/>
    <p:sldId id="277" r:id="rId25"/>
    <p:sldId id="281" r:id="rId26"/>
    <p:sldId id="2147376003" r:id="rId27"/>
    <p:sldId id="2147376002" r:id="rId28"/>
    <p:sldId id="2147376001" r:id="rId29"/>
    <p:sldId id="282" r:id="rId30"/>
    <p:sldId id="2147376004" r:id="rId31"/>
    <p:sldId id="2147376007" r:id="rId32"/>
    <p:sldId id="284" r:id="rId33"/>
    <p:sldId id="2147376008" r:id="rId34"/>
    <p:sldId id="2147375997" r:id="rId35"/>
  </p:sldIdLst>
  <p:sldSz cx="12192000" cy="6858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hMSvaisNJw3KH89VLGLKOepfov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C85466C-F19E-4672-828D-154BC7B1A51D}">
  <a:tblStyle styleId="{FC85466C-F19E-4672-828D-154BC7B1A51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6E6"/>
          </a:solidFill>
        </a:fill>
      </a:tcStyle>
    </a:wholeTbl>
    <a:band1H>
      <a:tcTxStyle/>
      <a:tcStyle>
        <a:tcBdr/>
        <a:fill>
          <a:solidFill>
            <a:srgbClr val="CACA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CA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dk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dk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0B1A7E5-F52B-41EB-8C95-4D1D411421B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08"/>
    <p:restoredTop sz="94755"/>
  </p:normalViewPr>
  <p:slideViewPr>
    <p:cSldViewPr snapToGrid="0">
      <p:cViewPr varScale="1">
        <p:scale>
          <a:sx n="140" d="100"/>
          <a:sy n="140" d="100"/>
        </p:scale>
        <p:origin x="216" y="1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18053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56459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69777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3726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2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2"/>
          <p:cNvSpPr txBox="1">
            <a:spLocks noGrp="1"/>
          </p:cNvSpPr>
          <p:nvPr>
            <p:ph type="subTitle" idx="1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" name="Google Shape;80;p4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4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67C8A01-5F5F-B149-AE08-54CAB7A23BEE}"/>
              </a:ext>
            </a:extLst>
          </p:cNvPr>
          <p:cNvSpPr txBox="1"/>
          <p:nvPr userDrawn="1"/>
        </p:nvSpPr>
        <p:spPr>
          <a:xfrm>
            <a:off x="-949124" y="145841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r"/>
            <a:endParaRPr lang="en-US" b="1" dirty="0"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E4A180-36C6-214C-AFE1-F88469C12CBA}"/>
              </a:ext>
            </a:extLst>
          </p:cNvPr>
          <p:cNvSpPr txBox="1"/>
          <p:nvPr userDrawn="1"/>
        </p:nvSpPr>
        <p:spPr>
          <a:xfrm>
            <a:off x="-1215342" y="163203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r"/>
            <a:endParaRPr lang="en-US" b="1" dirty="0">
              <a:latin typeface="+mn-lt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43EAD14-4644-F340-8380-F40C21199F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466725"/>
            <a:ext cx="7542213" cy="666750"/>
          </a:xfrm>
        </p:spPr>
        <p:txBody>
          <a:bodyPr>
            <a:noAutofit/>
          </a:bodyPr>
          <a:lstStyle>
            <a:lvl1pPr algn="l">
              <a:defRPr sz="4000" b="1" i="0" baseline="0">
                <a:solidFill>
                  <a:srgbClr val="00843D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7AAC3C3D-E080-A045-B266-E3C073342B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207505"/>
            <a:ext cx="10515600" cy="666750"/>
          </a:xfrm>
        </p:spPr>
        <p:txBody>
          <a:bodyPr>
            <a:noAutofit/>
          </a:bodyPr>
          <a:lstStyle>
            <a:lvl1pPr algn="l">
              <a:defRPr sz="3600" b="1" i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FC61832-0E5F-FD40-8B98-9692C42A57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199" y="2664566"/>
            <a:ext cx="10515599" cy="3512395"/>
          </a:xfrm>
        </p:spPr>
        <p:txBody>
          <a:bodyPr/>
          <a:lstStyle>
            <a:lvl1pPr marL="514350" indent="-514350" algn="l">
              <a:buFont typeface="Arial" panose="020B0604020202020204" pitchFamily="34" charset="0"/>
              <a:buChar char="•"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Insert body copy</a:t>
            </a:r>
          </a:p>
          <a:p>
            <a:pPr lvl="0"/>
            <a:r>
              <a:rPr lang="en-US" dirty="0"/>
              <a:t>Insert body copy</a:t>
            </a:r>
          </a:p>
          <a:p>
            <a:pPr lvl="0"/>
            <a:r>
              <a:rPr lang="en-US" dirty="0"/>
              <a:t>Insert body copy</a:t>
            </a:r>
          </a:p>
        </p:txBody>
      </p:sp>
    </p:spTree>
    <p:extLst>
      <p:ext uri="{BB962C8B-B14F-4D97-AF65-F5344CB8AC3E}">
        <p14:creationId xmlns:p14="http://schemas.microsoft.com/office/powerpoint/2010/main" val="964373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8200" y="466725"/>
            <a:ext cx="7542214" cy="666750"/>
          </a:xfrm>
          <a:prstGeom prst="rect">
            <a:avLst/>
          </a:prstGeom>
        </p:spPr>
        <p:txBody>
          <a:bodyPr lIns="91438" tIns="91438" rIns="91438" bIns="91438"/>
          <a:lstStyle>
            <a:lvl1pPr marL="228600" indent="-228600" defTabSz="914400">
              <a:spcBef>
                <a:spcPts val="1000"/>
              </a:spcBef>
              <a:buSzPct val="100000"/>
              <a:buFont typeface="Arial"/>
              <a:defRPr sz="4000" b="1">
                <a:solidFill>
                  <a:srgbClr val="00843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defTabSz="914400">
              <a:spcBef>
                <a:spcPts val="1000"/>
              </a:spcBef>
              <a:buSzPct val="100000"/>
              <a:buFont typeface="Arial"/>
              <a:defRPr sz="4000" b="1">
                <a:solidFill>
                  <a:srgbClr val="00843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defTabSz="914400">
              <a:spcBef>
                <a:spcPts val="1000"/>
              </a:spcBef>
              <a:buSzPct val="100000"/>
              <a:buFont typeface="Arial"/>
              <a:defRPr sz="4000" b="1">
                <a:solidFill>
                  <a:srgbClr val="00843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93800" indent="-508000" defTabSz="914400">
              <a:spcBef>
                <a:spcPts val="1000"/>
              </a:spcBef>
              <a:buSzPct val="100000"/>
              <a:buFont typeface="Arial"/>
              <a:defRPr sz="4000" b="1">
                <a:solidFill>
                  <a:srgbClr val="00843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2400" indent="-508000" defTabSz="914400">
              <a:spcBef>
                <a:spcPts val="1000"/>
              </a:spcBef>
              <a:buSzPct val="100000"/>
              <a:buFont typeface="Arial"/>
              <a:defRPr sz="4000" b="1">
                <a:solidFill>
                  <a:srgbClr val="00843D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Slide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0" name="Text Placeholder 18"/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1207504"/>
            <a:ext cx="10515600" cy="666752"/>
          </a:xfrm>
          <a:prstGeom prst="rect">
            <a:avLst/>
          </a:prstGeom>
        </p:spPr>
        <p:txBody>
          <a:bodyPr lIns="91438" tIns="91438" rIns="91438" bIns="91438"/>
          <a:lstStyle>
            <a:lvl1pPr marL="228600" indent="-228600" defTabSz="914400">
              <a:spcBef>
                <a:spcPts val="1000"/>
              </a:spcBef>
              <a:buSzPct val="100000"/>
              <a:buFont typeface="Arial"/>
              <a:defRPr sz="36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Headline</a:t>
            </a:r>
          </a:p>
        </p:txBody>
      </p:sp>
      <p:sp>
        <p:nvSpPr>
          <p:cNvPr id="151" name="Text Placeholder 21"/>
          <p:cNvSpPr>
            <a:spLocks noGrp="1"/>
          </p:cNvSpPr>
          <p:nvPr>
            <p:ph type="body" idx="22" hasCustomPrompt="1"/>
          </p:nvPr>
        </p:nvSpPr>
        <p:spPr>
          <a:xfrm>
            <a:off x="838199" y="2664566"/>
            <a:ext cx="10515601" cy="3512395"/>
          </a:xfrm>
          <a:prstGeom prst="rect">
            <a:avLst/>
          </a:prstGeom>
        </p:spPr>
        <p:txBody>
          <a:bodyPr lIns="91438" tIns="91438" rIns="91438" bIns="91438"/>
          <a:lstStyle>
            <a:lvl1pPr marL="514350" indent="-514350" defTabSz="914400"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Insert body copy
Insert body copy
Insert body copy</a:t>
            </a:r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85327" y="6235373"/>
            <a:ext cx="252273" cy="241955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 defTabSz="914400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698957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Slide">
  <p:cSld name="Copy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3"/>
          <p:cNvSpPr txBox="1"/>
          <p:nvPr/>
        </p:nvSpPr>
        <p:spPr>
          <a:xfrm>
            <a:off x="-949124" y="145841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25000" lnSpcReduction="20000"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33"/>
          <p:cNvSpPr txBox="1"/>
          <p:nvPr/>
        </p:nvSpPr>
        <p:spPr>
          <a:xfrm>
            <a:off x="-1215342" y="163203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25000" lnSpcReduction="20000"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33"/>
          <p:cNvSpPr txBox="1">
            <a:spLocks noGrp="1"/>
          </p:cNvSpPr>
          <p:nvPr>
            <p:ph type="body" idx="1"/>
          </p:nvPr>
        </p:nvSpPr>
        <p:spPr>
          <a:xfrm>
            <a:off x="838200" y="466725"/>
            <a:ext cx="7542213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43D"/>
              </a:buClr>
              <a:buSzPts val="4000"/>
              <a:buChar char="•"/>
              <a:defRPr sz="4000" b="1" i="0">
                <a:solidFill>
                  <a:srgbClr val="00843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3"/>
          <p:cNvSpPr txBox="1">
            <a:spLocks noGrp="1"/>
          </p:cNvSpPr>
          <p:nvPr>
            <p:ph type="body" idx="2"/>
          </p:nvPr>
        </p:nvSpPr>
        <p:spPr>
          <a:xfrm>
            <a:off x="838200" y="1207505"/>
            <a:ext cx="10515600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3"/>
          <p:cNvSpPr txBox="1">
            <a:spLocks noGrp="1"/>
          </p:cNvSpPr>
          <p:nvPr>
            <p:ph type="body" idx="3"/>
          </p:nvPr>
        </p:nvSpPr>
        <p:spPr>
          <a:xfrm>
            <a:off x="838199" y="2664566"/>
            <a:ext cx="10515599" cy="3512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1" name="Google Shape;3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py Slide">
  <p:cSld name="1_Copy Slid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7"/>
          <p:cNvSpPr txBox="1">
            <a:spLocks noGrp="1"/>
          </p:cNvSpPr>
          <p:nvPr>
            <p:ph type="body" idx="1"/>
          </p:nvPr>
        </p:nvSpPr>
        <p:spPr>
          <a:xfrm>
            <a:off x="838200" y="466725"/>
            <a:ext cx="7542214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43D"/>
              </a:buClr>
              <a:buSzPts val="4000"/>
              <a:buFont typeface="Arial"/>
              <a:buChar char="•"/>
              <a:defRPr sz="4000" b="1">
                <a:solidFill>
                  <a:srgbClr val="00843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43D"/>
              </a:buClr>
              <a:buSzPts val="4000"/>
              <a:buFont typeface="Arial"/>
              <a:buChar char="•"/>
              <a:defRPr sz="4000" b="1">
                <a:solidFill>
                  <a:srgbClr val="00843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43D"/>
              </a:buClr>
              <a:buSzPts val="4000"/>
              <a:buFont typeface="Arial"/>
              <a:buChar char="•"/>
              <a:defRPr sz="4000" b="1">
                <a:solidFill>
                  <a:srgbClr val="00843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43D"/>
              </a:buClr>
              <a:buSzPts val="4000"/>
              <a:buFont typeface="Arial"/>
              <a:buChar char="•"/>
              <a:defRPr sz="4000" b="1">
                <a:solidFill>
                  <a:srgbClr val="00843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43D"/>
              </a:buClr>
              <a:buSzPts val="4000"/>
              <a:buFont typeface="Arial"/>
              <a:buChar char="•"/>
              <a:defRPr sz="4000" b="1">
                <a:solidFill>
                  <a:srgbClr val="00843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body" idx="2"/>
          </p:nvPr>
        </p:nvSpPr>
        <p:spPr>
          <a:xfrm>
            <a:off x="838200" y="1207505"/>
            <a:ext cx="10515600" cy="66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body" idx="3"/>
          </p:nvPr>
        </p:nvSpPr>
        <p:spPr>
          <a:xfrm>
            <a:off x="838199" y="2664566"/>
            <a:ext cx="10515600" cy="3512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" name="Google Shape;6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1999" cy="687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"/>
          <p:cNvSpPr txBox="1"/>
          <p:nvPr/>
        </p:nvSpPr>
        <p:spPr>
          <a:xfrm>
            <a:off x="5231876" y="688157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"/>
          <p:cNvSpPr/>
          <p:nvPr/>
        </p:nvSpPr>
        <p:spPr>
          <a:xfrm>
            <a:off x="3466613" y="2184274"/>
            <a:ext cx="6513922" cy="2298453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Electric Grid in Evolution: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Data, Optimization and Risk-Taking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Daniel </a:t>
            </a:r>
            <a:r>
              <a:rPr lang="en-US" sz="24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Bienstock</a:t>
            </a:r>
            <a:r>
              <a:rPr lang="en-US"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Columbia University</a:t>
            </a:r>
            <a:endParaRPr sz="24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5A26DD-62E9-DB4B-3C76-6C09F2051B03}"/>
              </a:ext>
            </a:extLst>
          </p:cNvPr>
          <p:cNvSpPr txBox="1"/>
          <p:nvPr/>
        </p:nvSpPr>
        <p:spPr>
          <a:xfrm>
            <a:off x="8633322" y="6461575"/>
            <a:ext cx="3558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CFF00"/>
                </a:solidFill>
                <a:effectLst/>
                <a:latin typeface="Menlo" panose="020B0609030804020204" pitchFamily="49" charset="0"/>
              </a:rPr>
              <a:t> </a:t>
            </a:r>
            <a:r>
              <a:rPr lang="en-US" sz="1000" dirty="0">
                <a:solidFill>
                  <a:srgbClr val="DCFF00"/>
                </a:solidFill>
                <a:effectLst/>
                <a:latin typeface="Menlo" panose="020B0609030804020204" pitchFamily="49" charset="0"/>
              </a:rPr>
              <a:t>Fri.Oct.13.201846.2023@racingstripe.local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3288" y="5562654"/>
            <a:ext cx="7759581" cy="1049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3255" y="5011421"/>
            <a:ext cx="1944796" cy="78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2923" y="1283668"/>
            <a:ext cx="4375121" cy="148823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1"/>
          <p:cNvSpPr txBox="1"/>
          <p:nvPr/>
        </p:nvSpPr>
        <p:spPr>
          <a:xfrm>
            <a:off x="964854" y="3013021"/>
            <a:ext cx="29832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Admittance matrix for line km</a:t>
            </a:r>
            <a:endParaRPr dirty="0"/>
          </a:p>
        </p:txBody>
      </p:sp>
      <p:cxnSp>
        <p:nvCxnSpPr>
          <p:cNvPr id="212" name="Google Shape;212;p11"/>
          <p:cNvCxnSpPr/>
          <p:nvPr/>
        </p:nvCxnSpPr>
        <p:spPr>
          <a:xfrm rot="10800000">
            <a:off x="843159" y="2286336"/>
            <a:ext cx="708248" cy="802355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213" name="Google Shape;213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69802" y="3346879"/>
            <a:ext cx="3442326" cy="11769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" name="Google Shape;214;p11"/>
          <p:cNvCxnSpPr/>
          <p:nvPr/>
        </p:nvCxnSpPr>
        <p:spPr>
          <a:xfrm>
            <a:off x="1194549" y="4222041"/>
            <a:ext cx="124429" cy="1448285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15" name="Google Shape;215;p11"/>
          <p:cNvCxnSpPr/>
          <p:nvPr/>
        </p:nvCxnSpPr>
        <p:spPr>
          <a:xfrm flipH="1">
            <a:off x="1194549" y="3935340"/>
            <a:ext cx="2767851" cy="286701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16" name="Google Shape;216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10800" y="1084642"/>
            <a:ext cx="6292631" cy="1285704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1"/>
          <p:cNvSpPr txBox="1"/>
          <p:nvPr/>
        </p:nvSpPr>
        <p:spPr>
          <a:xfrm>
            <a:off x="5226140" y="2720125"/>
            <a:ext cx="174220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Complex current</a:t>
            </a:r>
            <a:endParaRPr dirty="0"/>
          </a:p>
        </p:txBody>
      </p:sp>
      <p:cxnSp>
        <p:nvCxnSpPr>
          <p:cNvPr id="218" name="Google Shape;218;p11"/>
          <p:cNvCxnSpPr/>
          <p:nvPr/>
        </p:nvCxnSpPr>
        <p:spPr>
          <a:xfrm rot="10800000">
            <a:off x="5790965" y="2286336"/>
            <a:ext cx="0" cy="536038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19" name="Google Shape;219;p11"/>
          <p:cNvSpPr txBox="1"/>
          <p:nvPr/>
        </p:nvSpPr>
        <p:spPr>
          <a:xfrm>
            <a:off x="5843748" y="1161297"/>
            <a:ext cx="17871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Ohm’s Law</a:t>
            </a:r>
            <a:endParaRPr dirty="0"/>
          </a:p>
        </p:txBody>
      </p:sp>
      <p:cxnSp>
        <p:nvCxnSpPr>
          <p:cNvPr id="220" name="Google Shape;220;p11"/>
          <p:cNvCxnSpPr/>
          <p:nvPr/>
        </p:nvCxnSpPr>
        <p:spPr>
          <a:xfrm>
            <a:off x="8358722" y="1537189"/>
            <a:ext cx="288294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21" name="Google Shape;221;p11"/>
          <p:cNvCxnSpPr/>
          <p:nvPr/>
        </p:nvCxnSpPr>
        <p:spPr>
          <a:xfrm flipH="1">
            <a:off x="7564681" y="1739467"/>
            <a:ext cx="938188" cy="156183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22" name="Google Shape;222;p11"/>
          <p:cNvSpPr txBox="1"/>
          <p:nvPr/>
        </p:nvSpPr>
        <p:spPr>
          <a:xfrm>
            <a:off x="4386861" y="351721"/>
            <a:ext cx="187246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3200" baseline="-25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km</a:t>
            </a:r>
            <a:r>
              <a:rPr lang="en-US" sz="32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3200" baseline="-25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mk</a:t>
            </a:r>
            <a:endParaRPr sz="3200" baseline="-25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1"/>
          <p:cNvSpPr/>
          <p:nvPr/>
        </p:nvSpPr>
        <p:spPr>
          <a:xfrm>
            <a:off x="3510455" y="221058"/>
            <a:ext cx="451945" cy="465662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11"/>
          <p:cNvSpPr/>
          <p:nvPr/>
        </p:nvSpPr>
        <p:spPr>
          <a:xfrm>
            <a:off x="6290195" y="216054"/>
            <a:ext cx="451945" cy="465662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5" name="Google Shape;225;p11"/>
          <p:cNvCxnSpPr>
            <a:cxnSpLocks/>
          </p:cNvCxnSpPr>
          <p:nvPr/>
        </p:nvCxnSpPr>
        <p:spPr>
          <a:xfrm rot="10800000" flipH="1">
            <a:off x="3962400" y="469767"/>
            <a:ext cx="2296800" cy="24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6" name="Google Shape;226;p11"/>
          <p:cNvCxnSpPr/>
          <p:nvPr/>
        </p:nvCxnSpPr>
        <p:spPr>
          <a:xfrm>
            <a:off x="3962400" y="681716"/>
            <a:ext cx="491373" cy="0"/>
          </a:xfrm>
          <a:prstGeom prst="straightConnector1">
            <a:avLst/>
          </a:prstGeom>
          <a:noFill/>
          <a:ln w="66675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27" name="Google Shape;227;p11"/>
          <p:cNvCxnSpPr/>
          <p:nvPr/>
        </p:nvCxnSpPr>
        <p:spPr>
          <a:xfrm flipH="1">
            <a:off x="5727732" y="601454"/>
            <a:ext cx="491373" cy="6162"/>
          </a:xfrm>
          <a:prstGeom prst="straightConnector1">
            <a:avLst/>
          </a:prstGeom>
          <a:noFill/>
          <a:ln w="66675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28" name="Google Shape;228;p11"/>
          <p:cNvSpPr/>
          <p:nvPr/>
        </p:nvSpPr>
        <p:spPr>
          <a:xfrm>
            <a:off x="8869963" y="4948971"/>
            <a:ext cx="2269312" cy="584775"/>
          </a:xfrm>
          <a:custGeom>
            <a:avLst/>
            <a:gdLst/>
            <a:ahLst/>
            <a:cxnLst/>
            <a:rect l="l" t="t" r="r" b="b"/>
            <a:pathLst>
              <a:path w="2269312" h="584775" fill="none" extrusionOk="0">
                <a:moveTo>
                  <a:pt x="0" y="0"/>
                </a:moveTo>
                <a:cubicBezTo>
                  <a:pt x="118130" y="-36578"/>
                  <a:pt x="333809" y="4352"/>
                  <a:pt x="544635" y="0"/>
                </a:cubicBezTo>
                <a:cubicBezTo>
                  <a:pt x="755461" y="-4352"/>
                  <a:pt x="988758" y="10418"/>
                  <a:pt x="1111963" y="0"/>
                </a:cubicBezTo>
                <a:cubicBezTo>
                  <a:pt x="1235168" y="-10418"/>
                  <a:pt x="1480592" y="43562"/>
                  <a:pt x="1679291" y="0"/>
                </a:cubicBezTo>
                <a:cubicBezTo>
                  <a:pt x="1877990" y="-43562"/>
                  <a:pt x="2115389" y="46855"/>
                  <a:pt x="2269312" y="0"/>
                </a:cubicBezTo>
                <a:cubicBezTo>
                  <a:pt x="2276846" y="197191"/>
                  <a:pt x="2263820" y="374282"/>
                  <a:pt x="2269312" y="584775"/>
                </a:cubicBezTo>
                <a:cubicBezTo>
                  <a:pt x="2051734" y="589822"/>
                  <a:pt x="1977227" y="526415"/>
                  <a:pt x="1701984" y="584775"/>
                </a:cubicBezTo>
                <a:cubicBezTo>
                  <a:pt x="1426741" y="643135"/>
                  <a:pt x="1354324" y="541559"/>
                  <a:pt x="1180042" y="584775"/>
                </a:cubicBezTo>
                <a:cubicBezTo>
                  <a:pt x="1005760" y="627991"/>
                  <a:pt x="887934" y="536241"/>
                  <a:pt x="658100" y="584775"/>
                </a:cubicBezTo>
                <a:cubicBezTo>
                  <a:pt x="428266" y="633309"/>
                  <a:pt x="271473" y="579379"/>
                  <a:pt x="0" y="584775"/>
                </a:cubicBezTo>
                <a:cubicBezTo>
                  <a:pt x="-18641" y="399863"/>
                  <a:pt x="1086" y="205998"/>
                  <a:pt x="0" y="0"/>
                </a:cubicBezTo>
                <a:close/>
              </a:path>
              <a:path w="2269312" h="584775" extrusionOk="0">
                <a:moveTo>
                  <a:pt x="0" y="0"/>
                </a:moveTo>
                <a:cubicBezTo>
                  <a:pt x="200078" y="-10907"/>
                  <a:pt x="388914" y="13766"/>
                  <a:pt x="544635" y="0"/>
                </a:cubicBezTo>
                <a:cubicBezTo>
                  <a:pt x="700357" y="-13766"/>
                  <a:pt x="801318" y="16500"/>
                  <a:pt x="1043884" y="0"/>
                </a:cubicBezTo>
                <a:cubicBezTo>
                  <a:pt x="1286450" y="-16500"/>
                  <a:pt x="1436471" y="59198"/>
                  <a:pt x="1656598" y="0"/>
                </a:cubicBezTo>
                <a:cubicBezTo>
                  <a:pt x="1876725" y="-59198"/>
                  <a:pt x="2049244" y="28589"/>
                  <a:pt x="2269312" y="0"/>
                </a:cubicBezTo>
                <a:cubicBezTo>
                  <a:pt x="2276010" y="120638"/>
                  <a:pt x="2261537" y="453480"/>
                  <a:pt x="2269312" y="584775"/>
                </a:cubicBezTo>
                <a:cubicBezTo>
                  <a:pt x="2127722" y="593171"/>
                  <a:pt x="1894540" y="536262"/>
                  <a:pt x="1747370" y="584775"/>
                </a:cubicBezTo>
                <a:cubicBezTo>
                  <a:pt x="1600200" y="633288"/>
                  <a:pt x="1475065" y="551610"/>
                  <a:pt x="1225428" y="584775"/>
                </a:cubicBezTo>
                <a:cubicBezTo>
                  <a:pt x="975791" y="617940"/>
                  <a:pt x="909139" y="567997"/>
                  <a:pt x="612714" y="584775"/>
                </a:cubicBezTo>
                <a:cubicBezTo>
                  <a:pt x="316289" y="601553"/>
                  <a:pt x="295021" y="533947"/>
                  <a:pt x="0" y="584775"/>
                </a:cubicBezTo>
                <a:cubicBezTo>
                  <a:pt x="-7399" y="344304"/>
                  <a:pt x="51418" y="249993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FEFBF1"/>
              </a:gs>
              <a:gs pos="74000">
                <a:srgbClr val="FFE28B"/>
              </a:gs>
              <a:gs pos="83000">
                <a:srgbClr val="FFE28B"/>
              </a:gs>
              <a:gs pos="100000">
                <a:srgbClr val="FEEBB2"/>
              </a:gs>
            </a:gsLst>
            <a:lin ang="5400000" scaled="0"/>
          </a:gra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32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km  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!= -S</a:t>
            </a:r>
            <a:r>
              <a:rPr lang="en-US" sz="32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mk</a:t>
            </a:r>
            <a:endParaRPr sz="3200" baseline="-2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22;p11">
            <a:extLst>
              <a:ext uri="{FF2B5EF4-FFF2-40B4-BE49-F238E27FC236}">
                <a16:creationId xmlns:a16="http://schemas.microsoft.com/office/drawing/2014/main" id="{D43E519D-6C85-41DA-590F-DEDCFCF6D659}"/>
              </a:ext>
            </a:extLst>
          </p:cNvPr>
          <p:cNvSpPr txBox="1"/>
          <p:nvPr/>
        </p:nvSpPr>
        <p:spPr>
          <a:xfrm>
            <a:off x="4069802" y="-82547"/>
            <a:ext cx="187246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3200" baseline="-25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km</a:t>
            </a:r>
            <a:r>
              <a:rPr lang="en-US" sz="32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3200" baseline="-25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mk</a:t>
            </a:r>
            <a:endParaRPr sz="3200" baseline="-25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" name="Google Shape;226;p11">
            <a:extLst>
              <a:ext uri="{FF2B5EF4-FFF2-40B4-BE49-F238E27FC236}">
                <a16:creationId xmlns:a16="http://schemas.microsoft.com/office/drawing/2014/main" id="{82798398-1E81-5193-4783-A0823256C9A4}"/>
              </a:ext>
            </a:extLst>
          </p:cNvPr>
          <p:cNvCxnSpPr>
            <a:cxnSpLocks/>
          </p:cNvCxnSpPr>
          <p:nvPr/>
        </p:nvCxnSpPr>
        <p:spPr>
          <a:xfrm>
            <a:off x="3846169" y="235367"/>
            <a:ext cx="338959" cy="0"/>
          </a:xfrm>
          <a:prstGeom prst="straightConnector1">
            <a:avLst/>
          </a:prstGeom>
          <a:noFill/>
          <a:ln w="66675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" name="Google Shape;227;p11">
            <a:extLst>
              <a:ext uri="{FF2B5EF4-FFF2-40B4-BE49-F238E27FC236}">
                <a16:creationId xmlns:a16="http://schemas.microsoft.com/office/drawing/2014/main" id="{61BDBE4A-E3D2-04DE-A046-3EFBA06E3916}"/>
              </a:ext>
            </a:extLst>
          </p:cNvPr>
          <p:cNvCxnSpPr>
            <a:cxnSpLocks/>
          </p:cNvCxnSpPr>
          <p:nvPr/>
        </p:nvCxnSpPr>
        <p:spPr>
          <a:xfrm flipH="1">
            <a:off x="5843748" y="290905"/>
            <a:ext cx="405991" cy="6162"/>
          </a:xfrm>
          <a:prstGeom prst="straightConnector1">
            <a:avLst/>
          </a:prstGeom>
          <a:noFill/>
          <a:ln w="66675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9" name="Google Shape;196;p10">
            <a:extLst>
              <a:ext uri="{FF2B5EF4-FFF2-40B4-BE49-F238E27FC236}">
                <a16:creationId xmlns:a16="http://schemas.microsoft.com/office/drawing/2014/main" id="{3D6479E6-2AF2-6D2B-1E5A-14501EA1A60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24961" y="209841"/>
            <a:ext cx="1597043" cy="584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97;p10">
            <a:extLst>
              <a:ext uri="{FF2B5EF4-FFF2-40B4-BE49-F238E27FC236}">
                <a16:creationId xmlns:a16="http://schemas.microsoft.com/office/drawing/2014/main" id="{8D3658DD-5393-87BB-3C2A-DF71D2B8EDF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847325" y="77447"/>
            <a:ext cx="2022638" cy="7343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1;p10">
            <a:extLst>
              <a:ext uri="{FF2B5EF4-FFF2-40B4-BE49-F238E27FC236}">
                <a16:creationId xmlns:a16="http://schemas.microsoft.com/office/drawing/2014/main" id="{86257646-F5F1-909C-8DD5-FE64237728A0}"/>
              </a:ext>
            </a:extLst>
          </p:cNvPr>
          <p:cNvSpPr txBox="1"/>
          <p:nvPr/>
        </p:nvSpPr>
        <p:spPr>
          <a:xfrm>
            <a:off x="8742063" y="2637775"/>
            <a:ext cx="217664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complex power 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injected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into 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km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at 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endParaRPr dirty="0"/>
          </a:p>
        </p:txBody>
      </p:sp>
      <p:cxnSp>
        <p:nvCxnSpPr>
          <p:cNvPr id="12" name="Google Shape;218;p11">
            <a:extLst>
              <a:ext uri="{FF2B5EF4-FFF2-40B4-BE49-F238E27FC236}">
                <a16:creationId xmlns:a16="http://schemas.microsoft.com/office/drawing/2014/main" id="{6C711768-7E91-2D91-5AC9-613D3A4F5797}"/>
              </a:ext>
            </a:extLst>
          </p:cNvPr>
          <p:cNvCxnSpPr/>
          <p:nvPr/>
        </p:nvCxnSpPr>
        <p:spPr>
          <a:xfrm rot="10800000">
            <a:off x="9154880" y="2151475"/>
            <a:ext cx="0" cy="536038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8601" y="288826"/>
            <a:ext cx="3394350" cy="2733773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2"/>
          <p:cNvSpPr txBox="1"/>
          <p:nvPr/>
        </p:nvSpPr>
        <p:spPr>
          <a:xfrm>
            <a:off x="270959" y="5178556"/>
            <a:ext cx="42437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LHS = complex power injected into grid at </a:t>
            </a: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endParaRPr/>
          </a:p>
        </p:txBody>
      </p:sp>
      <p:cxnSp>
        <p:nvCxnSpPr>
          <p:cNvPr id="235" name="Google Shape;235;p12"/>
          <p:cNvCxnSpPr/>
          <p:nvPr/>
        </p:nvCxnSpPr>
        <p:spPr>
          <a:xfrm rot="10800000" flipH="1">
            <a:off x="1977985" y="4350705"/>
            <a:ext cx="556470" cy="68899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36" name="Google Shape;236;p12"/>
          <p:cNvSpPr txBox="1"/>
          <p:nvPr/>
        </p:nvSpPr>
        <p:spPr>
          <a:xfrm>
            <a:off x="4688528" y="5883406"/>
            <a:ext cx="40454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Total real (“active”) power generated at </a:t>
            </a: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endParaRPr/>
          </a:p>
        </p:txBody>
      </p:sp>
      <p:cxnSp>
        <p:nvCxnSpPr>
          <p:cNvPr id="237" name="Google Shape;237;p12"/>
          <p:cNvCxnSpPr/>
          <p:nvPr/>
        </p:nvCxnSpPr>
        <p:spPr>
          <a:xfrm>
            <a:off x="8408110" y="2967694"/>
            <a:ext cx="0" cy="63879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38" name="Google Shape;238;p12"/>
          <p:cNvSpPr txBox="1"/>
          <p:nvPr/>
        </p:nvSpPr>
        <p:spPr>
          <a:xfrm>
            <a:off x="6360220" y="5313782"/>
            <a:ext cx="24630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Real power demand at </a:t>
            </a:r>
            <a:r>
              <a:rPr lang="en-US" sz="1800" b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endParaRPr/>
          </a:p>
        </p:txBody>
      </p:sp>
      <p:cxnSp>
        <p:nvCxnSpPr>
          <p:cNvPr id="239" name="Google Shape;239;p12"/>
          <p:cNvCxnSpPr/>
          <p:nvPr/>
        </p:nvCxnSpPr>
        <p:spPr>
          <a:xfrm rot="10800000">
            <a:off x="6395598" y="4322650"/>
            <a:ext cx="177243" cy="942151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40" name="Google Shape;240;p12"/>
          <p:cNvCxnSpPr/>
          <p:nvPr/>
        </p:nvCxnSpPr>
        <p:spPr>
          <a:xfrm rot="-5400000">
            <a:off x="2478399" y="1280275"/>
            <a:ext cx="2575200" cy="1845300"/>
          </a:xfrm>
          <a:prstGeom prst="bentConnector3">
            <a:avLst>
              <a:gd name="adj1" fmla="val 99792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41" name="Google Shape;241;p12"/>
          <p:cNvCxnSpPr/>
          <p:nvPr/>
        </p:nvCxnSpPr>
        <p:spPr>
          <a:xfrm>
            <a:off x="2843349" y="915382"/>
            <a:ext cx="2033451" cy="450963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42" name="Google Shape;242;p12"/>
          <p:cNvCxnSpPr/>
          <p:nvPr/>
        </p:nvCxnSpPr>
        <p:spPr>
          <a:xfrm>
            <a:off x="2843349" y="2202953"/>
            <a:ext cx="1570996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43" name="Google Shape;243;p12"/>
          <p:cNvSpPr txBox="1"/>
          <p:nvPr/>
        </p:nvSpPr>
        <p:spPr>
          <a:xfrm>
            <a:off x="7287516" y="2399588"/>
            <a:ext cx="416081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“Reactive” power generation/demand at </a:t>
            </a: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endParaRPr/>
          </a:p>
        </p:txBody>
      </p:sp>
      <p:cxnSp>
        <p:nvCxnSpPr>
          <p:cNvPr id="244" name="Google Shape;244;p12"/>
          <p:cNvCxnSpPr/>
          <p:nvPr/>
        </p:nvCxnSpPr>
        <p:spPr>
          <a:xfrm rot="10800000" flipH="1">
            <a:off x="5343355" y="4322650"/>
            <a:ext cx="188259" cy="1434107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45" name="Google Shape;245;p12"/>
          <p:cNvCxnSpPr/>
          <p:nvPr/>
        </p:nvCxnSpPr>
        <p:spPr>
          <a:xfrm>
            <a:off x="9257055" y="2908150"/>
            <a:ext cx="1" cy="74479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246" name="Google Shape;246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5378" y="3606484"/>
            <a:ext cx="8064500" cy="67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2"/>
          <p:cNvSpPr txBox="1"/>
          <p:nvPr/>
        </p:nvSpPr>
        <p:spPr>
          <a:xfrm>
            <a:off x="6982951" y="288826"/>
            <a:ext cx="4578428" cy="1200329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Power injected into grid at a bus =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  Generation at bus – Load at bus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2610" y="0"/>
            <a:ext cx="902109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3"/>
          <p:cNvSpPr txBox="1"/>
          <p:nvPr/>
        </p:nvSpPr>
        <p:spPr>
          <a:xfrm>
            <a:off x="2174" y="2375339"/>
            <a:ext cx="2760436" cy="707886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Basic ACOPF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4"/>
          <p:cNvSpPr txBox="1">
            <a:spLocks noGrp="1"/>
          </p:cNvSpPr>
          <p:nvPr>
            <p:ph type="body" idx="1"/>
          </p:nvPr>
        </p:nvSpPr>
        <p:spPr>
          <a:xfrm>
            <a:off x="1136853" y="201253"/>
            <a:ext cx="9918290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None/>
            </a:pPr>
            <a:r>
              <a:rPr lang="en-US" sz="3600" b="0">
                <a:solidFill>
                  <a:srgbClr val="FF0000"/>
                </a:solidFill>
              </a:rPr>
              <a:t>Sample runtimes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43D"/>
              </a:buClr>
              <a:buSzPts val="3600"/>
              <a:buNone/>
            </a:pPr>
            <a:endParaRPr sz="3600" b="0">
              <a:solidFill>
                <a:srgbClr val="FF0000"/>
              </a:solidFill>
            </a:endParaRPr>
          </a:p>
        </p:txBody>
      </p:sp>
      <p:sp>
        <p:nvSpPr>
          <p:cNvPr id="260" name="Google Shape;260;p14"/>
          <p:cNvSpPr txBox="1">
            <a:spLocks noGrp="1"/>
          </p:cNvSpPr>
          <p:nvPr>
            <p:ph type="body" idx="2"/>
          </p:nvPr>
        </p:nvSpPr>
        <p:spPr>
          <a:xfrm>
            <a:off x="1315276" y="7238933"/>
            <a:ext cx="10515600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/>
              <a:t> </a:t>
            </a:r>
            <a:endParaRPr/>
          </a:p>
        </p:txBody>
      </p:sp>
      <p:sp>
        <p:nvSpPr>
          <p:cNvPr id="261" name="Google Shape;261;p14"/>
          <p:cNvSpPr txBox="1">
            <a:spLocks noGrp="1"/>
          </p:cNvSpPr>
          <p:nvPr>
            <p:ph type="body" idx="3"/>
          </p:nvPr>
        </p:nvSpPr>
        <p:spPr>
          <a:xfrm>
            <a:off x="668594" y="1258529"/>
            <a:ext cx="11395587" cy="4259402"/>
          </a:xfrm>
          <a:prstGeom prst="rect">
            <a:avLst/>
          </a:prstGeom>
          <a:solidFill>
            <a:srgbClr val="FFFDD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pic>
        <p:nvPicPr>
          <p:cNvPr id="262" name="Google Shape;26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5200" y="3422650"/>
            <a:ext cx="101600" cy="12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63" name="Google Shape;263;p14"/>
          <p:cNvGraphicFramePr/>
          <p:nvPr/>
        </p:nvGraphicFramePr>
        <p:xfrm>
          <a:off x="1315276" y="1412296"/>
          <a:ext cx="9531450" cy="3971125"/>
        </p:xfrm>
        <a:graphic>
          <a:graphicData uri="http://schemas.openxmlformats.org/drawingml/2006/table">
            <a:tbl>
              <a:tblPr firstRow="1" bandRow="1">
                <a:noFill/>
                <a:tableStyleId>{FC85466C-F19E-4672-828D-154BC7B1A51D}</a:tableStyleId>
              </a:tblPr>
              <a:tblGrid>
                <a:gridCol w="158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8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8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8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85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88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8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Case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# </a:t>
                      </a:r>
                      <a:r>
                        <a:rPr lang="en-US" sz="1100"/>
                        <a:t>buses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# branches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# generators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Runtime (s)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Solver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118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118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186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54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0.76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MIPS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1354pegase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1354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1991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260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1.95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MIPS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ACTIVSg2000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2000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3206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544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2.96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MIPS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3120sp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3120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3693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505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4.25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MIPS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8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9241pegase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9241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16049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1445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11.78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MIPS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8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8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ACTIVSg70k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70000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88287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10390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177.83*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*Apple M2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Knitro</a:t>
                      </a:r>
                      <a:endParaRPr sz="1800" b="1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64" name="Google Shape;264;p14"/>
          <p:cNvSpPr txBox="1"/>
          <p:nvPr/>
        </p:nvSpPr>
        <p:spPr>
          <a:xfrm>
            <a:off x="1965434" y="5780690"/>
            <a:ext cx="7178566" cy="461665"/>
          </a:xfrm>
          <a:prstGeom prst="rect">
            <a:avLst/>
          </a:prstGeom>
          <a:solidFill>
            <a:srgbClr val="E1EFD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Optimal?  Near optimal?  Any guarantees?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5200" y="3422650"/>
            <a:ext cx="101600" cy="1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5"/>
          <p:cNvSpPr txBox="1"/>
          <p:nvPr/>
        </p:nvSpPr>
        <p:spPr>
          <a:xfrm>
            <a:off x="2617076" y="155018"/>
            <a:ext cx="106469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DC approximation  -- “good enough” under “normal” conditions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5"/>
          <p:cNvSpPr txBox="1"/>
          <p:nvPr/>
        </p:nvSpPr>
        <p:spPr>
          <a:xfrm>
            <a:off x="7854275" y="3229648"/>
            <a:ext cx="2060542" cy="369291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Power flow balance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3" name="Google Shape;273;p15"/>
          <p:cNvCxnSpPr>
            <a:cxnSpLocks/>
          </p:cNvCxnSpPr>
          <p:nvPr/>
        </p:nvCxnSpPr>
        <p:spPr>
          <a:xfrm flipH="1">
            <a:off x="6515160" y="3435350"/>
            <a:ext cx="1339114" cy="1792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BF90B10-382D-13CC-A463-08EFFB571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65" y="882831"/>
            <a:ext cx="5896663" cy="4438748"/>
          </a:xfrm>
          <a:prstGeom prst="rect">
            <a:avLst/>
          </a:prstGeom>
        </p:spPr>
      </p:pic>
      <p:sp>
        <p:nvSpPr>
          <p:cNvPr id="7" name="Google Shape;272;p15">
            <a:extLst>
              <a:ext uri="{FF2B5EF4-FFF2-40B4-BE49-F238E27FC236}">
                <a16:creationId xmlns:a16="http://schemas.microsoft.com/office/drawing/2014/main" id="{2694B5DE-EC03-FEB9-22B2-A31047CE9D51}"/>
              </a:ext>
            </a:extLst>
          </p:cNvPr>
          <p:cNvSpPr txBox="1"/>
          <p:nvPr/>
        </p:nvSpPr>
        <p:spPr>
          <a:xfrm>
            <a:off x="6718074" y="2422306"/>
            <a:ext cx="933286" cy="369291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Physics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72;p15">
            <a:extLst>
              <a:ext uri="{FF2B5EF4-FFF2-40B4-BE49-F238E27FC236}">
                <a16:creationId xmlns:a16="http://schemas.microsoft.com/office/drawing/2014/main" id="{16E2090D-4230-F903-EDAD-D80A8F7D4018}"/>
              </a:ext>
            </a:extLst>
          </p:cNvPr>
          <p:cNvSpPr txBox="1"/>
          <p:nvPr/>
        </p:nvSpPr>
        <p:spPr>
          <a:xfrm>
            <a:off x="6025380" y="4029765"/>
            <a:ext cx="1205338" cy="369291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 limit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72;p15">
            <a:extLst>
              <a:ext uri="{FF2B5EF4-FFF2-40B4-BE49-F238E27FC236}">
                <a16:creationId xmlns:a16="http://schemas.microsoft.com/office/drawing/2014/main" id="{E74A29AB-7717-497D-8CCC-20348D6F9C52}"/>
              </a:ext>
            </a:extLst>
          </p:cNvPr>
          <p:cNvSpPr txBox="1"/>
          <p:nvPr/>
        </p:nvSpPr>
        <p:spPr>
          <a:xfrm>
            <a:off x="6244623" y="4836721"/>
            <a:ext cx="1614264" cy="369291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Generator limit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Google Shape;273;p15">
            <a:extLst>
              <a:ext uri="{FF2B5EF4-FFF2-40B4-BE49-F238E27FC236}">
                <a16:creationId xmlns:a16="http://schemas.microsoft.com/office/drawing/2014/main" id="{7E849866-2A77-4508-CA0D-97B93263B9B2}"/>
              </a:ext>
            </a:extLst>
          </p:cNvPr>
          <p:cNvCxnSpPr>
            <a:cxnSpLocks/>
          </p:cNvCxnSpPr>
          <p:nvPr/>
        </p:nvCxnSpPr>
        <p:spPr>
          <a:xfrm flipH="1">
            <a:off x="5378960" y="2607924"/>
            <a:ext cx="1339114" cy="1792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1" name="Google Shape;273;p15">
            <a:extLst>
              <a:ext uri="{FF2B5EF4-FFF2-40B4-BE49-F238E27FC236}">
                <a16:creationId xmlns:a16="http://schemas.microsoft.com/office/drawing/2014/main" id="{8DFB77F4-240C-6E21-0818-4D63C2C368F6}"/>
              </a:ext>
            </a:extLst>
          </p:cNvPr>
          <p:cNvCxnSpPr>
            <a:cxnSpLocks/>
          </p:cNvCxnSpPr>
          <p:nvPr/>
        </p:nvCxnSpPr>
        <p:spPr>
          <a:xfrm flipH="1">
            <a:off x="4686266" y="4223191"/>
            <a:ext cx="1339114" cy="1792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" name="Google Shape;273;p15">
            <a:extLst>
              <a:ext uri="{FF2B5EF4-FFF2-40B4-BE49-F238E27FC236}">
                <a16:creationId xmlns:a16="http://schemas.microsoft.com/office/drawing/2014/main" id="{B2CA1011-CBDE-DCCA-9295-B09D7B52A54E}"/>
              </a:ext>
            </a:extLst>
          </p:cNvPr>
          <p:cNvCxnSpPr>
            <a:cxnSpLocks/>
          </p:cNvCxnSpPr>
          <p:nvPr/>
        </p:nvCxnSpPr>
        <p:spPr>
          <a:xfrm flipH="1">
            <a:off x="4899216" y="5012405"/>
            <a:ext cx="1339114" cy="1792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" name="Google Shape;272;p15">
            <a:extLst>
              <a:ext uri="{FF2B5EF4-FFF2-40B4-BE49-F238E27FC236}">
                <a16:creationId xmlns:a16="http://schemas.microsoft.com/office/drawing/2014/main" id="{F02C7992-B117-F8C8-80F2-4AC549C2A492}"/>
              </a:ext>
            </a:extLst>
          </p:cNvPr>
          <p:cNvSpPr txBox="1"/>
          <p:nvPr/>
        </p:nvSpPr>
        <p:spPr>
          <a:xfrm>
            <a:off x="4899216" y="906971"/>
            <a:ext cx="5635277" cy="369291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 incurred at the generators:  piecewise-linear convex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5200" y="3422650"/>
            <a:ext cx="101600" cy="1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6"/>
          <p:cNvSpPr txBox="1"/>
          <p:nvPr/>
        </p:nvSpPr>
        <p:spPr>
          <a:xfrm>
            <a:off x="2617076" y="155018"/>
            <a:ext cx="106469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Unit commitment (network aware, single period).  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6"/>
          <p:cNvSpPr txBox="1"/>
          <p:nvPr/>
        </p:nvSpPr>
        <p:spPr>
          <a:xfrm>
            <a:off x="1775609" y="5930179"/>
            <a:ext cx="8539182" cy="523220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Multi-period model has ramping constraints, plus more</a:t>
            </a:r>
            <a:endParaRPr dirty="0"/>
          </a:p>
        </p:txBody>
      </p:sp>
      <p:cxnSp>
        <p:nvCxnSpPr>
          <p:cNvPr id="282" name="Google Shape;282;p16"/>
          <p:cNvCxnSpPr>
            <a:cxnSpLocks/>
          </p:cNvCxnSpPr>
          <p:nvPr/>
        </p:nvCxnSpPr>
        <p:spPr>
          <a:xfrm flipV="1">
            <a:off x="3124613" y="5093435"/>
            <a:ext cx="404518" cy="823582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1DEBAEA-3344-4512-EB4C-7F31E325A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831" y="778374"/>
            <a:ext cx="5942838" cy="442737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5200" y="3422650"/>
            <a:ext cx="101600" cy="1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7"/>
          <p:cNvSpPr txBox="1"/>
          <p:nvPr/>
        </p:nvSpPr>
        <p:spPr>
          <a:xfrm>
            <a:off x="1292773" y="270632"/>
            <a:ext cx="106469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Summary: Network operations</a:t>
            </a:r>
            <a:endParaRPr/>
          </a:p>
        </p:txBody>
      </p:sp>
      <p:sp>
        <p:nvSpPr>
          <p:cNvPr id="289" name="Google Shape;289;p17"/>
          <p:cNvSpPr txBox="1"/>
          <p:nvPr/>
        </p:nvSpPr>
        <p:spPr>
          <a:xfrm>
            <a:off x="916800" y="1008412"/>
            <a:ext cx="9942785" cy="5663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000"/>
              <a:buFont typeface="Arial"/>
              <a:buChar char="•"/>
            </a:pPr>
            <a:r>
              <a:rPr lang="en-US" sz="2000" b="1" i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Once a day: </a:t>
            </a:r>
            <a:r>
              <a:rPr lang="en-US" sz="2000" b="1" i="1" dirty="0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day-ahead markets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Plans 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hourly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operations for the next day, based on demand estimates and generator bids.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Multi-period unit-commitment problem.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Typically “security constrained”.   Also known as </a:t>
            </a:r>
            <a:r>
              <a:rPr lang="en-US" sz="1800" b="1" i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SCUC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(security-constrained unit commitment)</a:t>
            </a:r>
            <a:endParaRPr sz="18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After solving, fix binaries, rerun as LP.  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Duals used as location-based prices for energy (LMPs).</a:t>
            </a:r>
            <a:endParaRPr sz="1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the day progresses, more restricted/accurate versions of SCUC are run so as to correct schedule.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800"/>
              <a:buFont typeface="Arial"/>
              <a:buChar char="•"/>
            </a:pPr>
            <a:r>
              <a:rPr lang="en-US" sz="1800" b="1" i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Near real-time (5 minutes), </a:t>
            </a:r>
            <a:r>
              <a:rPr lang="en-US" sz="1800" b="1" i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DC OPF,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 known as </a:t>
            </a:r>
            <a:r>
              <a:rPr lang="en-US" sz="1800" b="1" i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RT-dispatch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  Duals used as location-dependent prices for energy.</a:t>
            </a:r>
            <a:endParaRPr sz="1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 else: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</a:pPr>
            <a:r>
              <a:rPr lang="en-US" sz="1800" b="1" i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Real-time balancing</a:t>
            </a:r>
            <a:r>
              <a:rPr lang="en-US" sz="18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provided by serves 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reserves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setup.  Paid/bid through a </a:t>
            </a:r>
            <a:r>
              <a:rPr lang="en-US" sz="1800" b="1" i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reserves market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 Planning also uses LP.  </a:t>
            </a:r>
            <a:r>
              <a:rPr lang="en-US" sz="1800" b="1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Regulation, AGC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Long-term planning using </a:t>
            </a:r>
            <a:r>
              <a:rPr lang="en-US" sz="1800" b="1" i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capacity markets. 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 LP/MIP.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Today,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 models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 only used for studies or to “make sure” that e.g. RT-dispatch is safe.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5200" y="3422650"/>
            <a:ext cx="101600" cy="1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8"/>
          <p:cNvSpPr txBox="1"/>
          <p:nvPr/>
        </p:nvSpPr>
        <p:spPr>
          <a:xfrm>
            <a:off x="620111" y="91957"/>
            <a:ext cx="6509738" cy="46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Realistic but synthetic NYISO unit-commitment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8"/>
          <p:cNvSpPr txBox="1"/>
          <p:nvPr/>
        </p:nvSpPr>
        <p:spPr>
          <a:xfrm>
            <a:off x="7574692" y="241738"/>
            <a:ext cx="4501694" cy="15388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000"/>
              <a:buFont typeface="Arial"/>
              <a:buChar char="•"/>
            </a:pPr>
            <a:r>
              <a:rPr lang="en-US" sz="2000" b="1" i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24-hour formulation, </a:t>
            </a:r>
            <a:r>
              <a:rPr lang="en-US" sz="2000" b="1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 contingencies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000"/>
              <a:buFont typeface="Arial"/>
              <a:buChar char="•"/>
            </a:pPr>
            <a:endParaRPr lang="en-US" sz="20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000"/>
              <a:buFont typeface="Arial"/>
              <a:buChar char="•"/>
            </a:pPr>
            <a:r>
              <a:rPr lang="en-US" sz="1800" b="1" i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Loads from August 28, 2018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000"/>
              <a:buFont typeface="Arial"/>
              <a:buChar char="•"/>
            </a:pPr>
            <a:endParaRPr lang="en-US" sz="1800" b="1" i="1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000"/>
              <a:buFont typeface="Arial"/>
              <a:buChar char="•"/>
            </a:pPr>
            <a:r>
              <a:rPr lang="en-US" sz="1800" b="1" i="1" dirty="0" err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Gurobi</a:t>
            </a:r>
            <a:r>
              <a:rPr lang="en-US" sz="1800" b="1" i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10.0.01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1B786B-A2D7-F985-A743-73A4048AF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89" y="1194676"/>
            <a:ext cx="7294836" cy="19585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EBEBB8-9C5C-7661-87D9-4373AECB0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3300029"/>
            <a:ext cx="7772400" cy="2604311"/>
          </a:xfrm>
          <a:prstGeom prst="rect">
            <a:avLst/>
          </a:prstGeom>
        </p:spPr>
      </p:pic>
      <p:sp>
        <p:nvSpPr>
          <p:cNvPr id="6" name="Google Shape;295;p18">
            <a:extLst>
              <a:ext uri="{FF2B5EF4-FFF2-40B4-BE49-F238E27FC236}">
                <a16:creationId xmlns:a16="http://schemas.microsoft.com/office/drawing/2014/main" id="{D110B348-CC1B-5DD2-FAAD-96ABC3C56BC4}"/>
              </a:ext>
            </a:extLst>
          </p:cNvPr>
          <p:cNvSpPr txBox="1"/>
          <p:nvPr/>
        </p:nvSpPr>
        <p:spPr>
          <a:xfrm>
            <a:off x="940677" y="6154597"/>
            <a:ext cx="1064698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 with contingencies requires several hours.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Bent Arrow 6">
            <a:extLst>
              <a:ext uri="{FF2B5EF4-FFF2-40B4-BE49-F238E27FC236}">
                <a16:creationId xmlns:a16="http://schemas.microsoft.com/office/drawing/2014/main" id="{3CE7DA65-F79A-8776-ACF2-63ACE8D02597}"/>
              </a:ext>
            </a:extLst>
          </p:cNvPr>
          <p:cNvSpPr/>
          <p:nvPr/>
        </p:nvSpPr>
        <p:spPr>
          <a:xfrm flipV="1">
            <a:off x="2380309" y="3540349"/>
            <a:ext cx="1623279" cy="858655"/>
          </a:xfrm>
          <a:prstGeom prst="ben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686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5200" y="3422650"/>
            <a:ext cx="101600" cy="1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8"/>
          <p:cNvSpPr txBox="1"/>
          <p:nvPr/>
        </p:nvSpPr>
        <p:spPr>
          <a:xfrm>
            <a:off x="1292773" y="270632"/>
            <a:ext cx="106469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actual day-ahead practice is complex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8"/>
          <p:cNvSpPr txBox="1"/>
          <p:nvPr/>
        </p:nvSpPr>
        <p:spPr>
          <a:xfrm>
            <a:off x="916800" y="1008412"/>
            <a:ext cx="9942785" cy="6217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000"/>
              <a:buFont typeface="Arial"/>
              <a:buChar char="•"/>
            </a:pPr>
            <a:r>
              <a:rPr lang="en-US" sz="2000" b="1" i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Multi-period formulation</a:t>
            </a:r>
            <a:endParaRPr sz="2000" b="1" i="1" dirty="0">
              <a:solidFill>
                <a:srgbClr val="833C0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Allows generators to turn on and off.  Ramping constraints are included in the formulation.</a:t>
            </a:r>
            <a:endParaRPr sz="1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800"/>
              <a:buFont typeface="Arial"/>
              <a:buChar char="•"/>
            </a:pPr>
            <a:r>
              <a:rPr lang="en-US" sz="1800" b="1" i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Security-constrained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one generator or one branch is taken off the system must be able to adjust.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800"/>
              <a:buFont typeface="Arial"/>
              <a:buChar char="•"/>
            </a:pPr>
            <a:r>
              <a:rPr lang="en-US" sz="1800" b="1" i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Reserves modeling</a:t>
            </a:r>
            <a:endParaRPr sz="1800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Provides some flexibility in the event of forecast error.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i="1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800"/>
              <a:buFont typeface="Arial"/>
              <a:buChar char="•"/>
            </a:pPr>
            <a:r>
              <a:rPr lang="en-US" sz="1800" b="1" i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Out-of-market corrections and ad hoc rules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Example: uplift charges and other minimum-profit guarantees.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1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800"/>
              <a:buFont typeface="Arial"/>
              <a:buChar char="•"/>
            </a:pPr>
            <a:r>
              <a:rPr lang="en-US" sz="1800" b="1" i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Substantial differences between ISOs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1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generic SCUC is an academic model.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1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1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19" descr="Screen Clipp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1973" y="102915"/>
            <a:ext cx="1759627" cy="51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9" descr="Screen Clipp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1631" y="70536"/>
            <a:ext cx="2310369" cy="71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9" descr="Screen Clipp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15199" y="70536"/>
            <a:ext cx="2620801" cy="597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9" descr="Screen Clippi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62829" y="32897"/>
            <a:ext cx="2103302" cy="38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9" descr="Screen Clippi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1631" y="1044919"/>
            <a:ext cx="5856744" cy="589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9" descr="Screen Clippi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96177" y="689979"/>
            <a:ext cx="2735817" cy="320068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9"/>
          <p:cNvSpPr txBox="1"/>
          <p:nvPr/>
        </p:nvSpPr>
        <p:spPr>
          <a:xfrm>
            <a:off x="6803884" y="2874593"/>
            <a:ext cx="4852800" cy="2031325"/>
          </a:xfrm>
          <a:prstGeom prst="rect">
            <a:avLst/>
          </a:prstGeom>
          <a:solidFill>
            <a:srgbClr val="00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Actual SCUC practices are quite complex,  and vary between ISOs.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Uncertainty, and its impact on financials, is a prime concern.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speculation already present.</a:t>
            </a:r>
            <a:endParaRPr/>
          </a:p>
        </p:txBody>
      </p:sp>
      <p:sp>
        <p:nvSpPr>
          <p:cNvPr id="308" name="Google Shape;308;p19"/>
          <p:cNvSpPr txBox="1"/>
          <p:nvPr/>
        </p:nvSpPr>
        <p:spPr>
          <a:xfrm>
            <a:off x="6724018" y="6141101"/>
            <a:ext cx="5421601" cy="369332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1800" b="1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Real-time volatility </a:t>
            </a:r>
            <a:r>
              <a:rPr lang="en-US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en-US" sz="1800" b="1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accounted for in the models!</a:t>
            </a:r>
            <a:endParaRPr sz="1800" b="1" i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9"/>
          <p:cNvSpPr/>
          <p:nvPr/>
        </p:nvSpPr>
        <p:spPr>
          <a:xfrm>
            <a:off x="9230284" y="5067958"/>
            <a:ext cx="261432" cy="911102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19"/>
          <p:cNvSpPr txBox="1"/>
          <p:nvPr/>
        </p:nvSpPr>
        <p:spPr>
          <a:xfrm>
            <a:off x="8272676" y="2250887"/>
            <a:ext cx="2074973" cy="461665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2400" b="1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Take-aways</a:t>
            </a:r>
            <a:endParaRPr sz="2400" b="1" i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"/>
          <p:cNvSpPr txBox="1"/>
          <p:nvPr/>
        </p:nvSpPr>
        <p:spPr>
          <a:xfrm>
            <a:off x="0" y="-386789"/>
            <a:ext cx="11282400" cy="643253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strike="sngStrik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People who do all the work </a:t>
            </a:r>
            <a:r>
              <a:rPr lang="en-US" sz="18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800" b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Collaborators</a:t>
            </a:r>
            <a:endParaRPr sz="2800" b="1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Richard Waltz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Artelys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Knitro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Ed, Tobi, Pierre, </a:t>
            </a:r>
            <a:r>
              <a:rPr lang="en-US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Jarek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Gurobi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Yury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Dvorkin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 Johns Hopkins EE</a:t>
            </a:r>
            <a:endParaRPr dirty="0"/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Agostino </a:t>
            </a:r>
            <a:r>
              <a:rPr lang="en-US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Capponi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Garud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Iyengar, Christian </a:t>
            </a:r>
            <a:r>
              <a:rPr lang="en-US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Kroer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Columbia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Misha </a:t>
            </a:r>
            <a:r>
              <a:rPr lang="en-US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Chertkov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Arizona, 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Cheng Guo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Clemson</a:t>
            </a:r>
            <a:endParaRPr dirty="0"/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Matías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Villagra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PhD student, Columbia 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Andrea Brickey, Amy McBrayer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Alexandra Newman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PSERC</a:t>
            </a:r>
            <a:endParaRPr dirty="0"/>
          </a:p>
        </p:txBody>
      </p:sp>
      <p:pic>
        <p:nvPicPr>
          <p:cNvPr id="115" name="Google Shape;11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71755" y="4755330"/>
            <a:ext cx="654874" cy="843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5954" y="298243"/>
            <a:ext cx="716437" cy="67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18262" y="2065557"/>
            <a:ext cx="655775" cy="611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34429" y="4843364"/>
            <a:ext cx="777753" cy="7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15897" y="1152203"/>
            <a:ext cx="663356" cy="613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41993" y="5288656"/>
            <a:ext cx="712548" cy="708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32410" y="4036806"/>
            <a:ext cx="707010" cy="689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985261" y="4784305"/>
            <a:ext cx="690537" cy="830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" descr="Screen Clippi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591206" y="1152203"/>
            <a:ext cx="547653" cy="61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" descr="Screen Clippi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361279" y="1132244"/>
            <a:ext cx="559842" cy="603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" descr="Screen Clippi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143541" y="1118726"/>
            <a:ext cx="514148" cy="61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" descr="Screen Clippi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619327" y="3304698"/>
            <a:ext cx="643540" cy="648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" descr="Screen Clippi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630567" y="3307710"/>
            <a:ext cx="617071" cy="645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" descr="Screen Clippi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053525" y="3244717"/>
            <a:ext cx="672829" cy="708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" descr="Screen Clippin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498158" y="3197278"/>
            <a:ext cx="631388" cy="80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" descr="Screen Clippi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72223" y="3244717"/>
            <a:ext cx="729377" cy="802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0"/>
          <p:cNvSpPr txBox="1"/>
          <p:nvPr/>
        </p:nvSpPr>
        <p:spPr>
          <a:xfrm>
            <a:off x="698144" y="1343599"/>
            <a:ext cx="2701295" cy="369332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(2) Real time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LP, period 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0"/>
          <p:cNvSpPr txBox="1"/>
          <p:nvPr/>
        </p:nvSpPr>
        <p:spPr>
          <a:xfrm>
            <a:off x="7547977" y="586154"/>
            <a:ext cx="3982830" cy="369332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(1) Day-ahead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LP, restricted to period t</a:t>
            </a:r>
            <a:endParaRPr/>
          </a:p>
        </p:txBody>
      </p:sp>
      <p:cxnSp>
        <p:nvCxnSpPr>
          <p:cNvPr id="317" name="Google Shape;317;p20"/>
          <p:cNvCxnSpPr/>
          <p:nvPr/>
        </p:nvCxnSpPr>
        <p:spPr>
          <a:xfrm>
            <a:off x="6562038" y="2733774"/>
            <a:ext cx="1043482" cy="12812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8" name="Google Shape;318;p20"/>
          <p:cNvCxnSpPr/>
          <p:nvPr/>
        </p:nvCxnSpPr>
        <p:spPr>
          <a:xfrm>
            <a:off x="239002" y="3609695"/>
            <a:ext cx="51435" cy="242348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9" name="Google Shape;319;p20"/>
          <p:cNvCxnSpPr/>
          <p:nvPr/>
        </p:nvCxnSpPr>
        <p:spPr>
          <a:xfrm>
            <a:off x="239003" y="3609695"/>
            <a:ext cx="414673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0" name="Google Shape;320;p20"/>
          <p:cNvCxnSpPr/>
          <p:nvPr/>
        </p:nvCxnSpPr>
        <p:spPr>
          <a:xfrm rot="10800000" flipH="1">
            <a:off x="280906" y="5639617"/>
            <a:ext cx="3885741" cy="39654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21" name="Google Shape;321;p20"/>
          <p:cNvCxnSpPr/>
          <p:nvPr/>
        </p:nvCxnSpPr>
        <p:spPr>
          <a:xfrm>
            <a:off x="6567835" y="2746586"/>
            <a:ext cx="2328" cy="2648735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22" name="Google Shape;322;p20"/>
          <p:cNvSpPr txBox="1"/>
          <p:nvPr/>
        </p:nvSpPr>
        <p:spPr>
          <a:xfrm>
            <a:off x="4208551" y="5454930"/>
            <a:ext cx="5603524" cy="923289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1"/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Issue:  </a:t>
            </a:r>
          </a:p>
          <a:p>
            <a:pPr marL="285750" lvl="6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Any excess real-time load is paid at the real-time price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Day-ahead and real-time prices could differ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20"/>
          <p:cNvSpPr txBox="1"/>
          <p:nvPr/>
        </p:nvSpPr>
        <p:spPr>
          <a:xfrm>
            <a:off x="2410647" y="223170"/>
            <a:ext cx="4865571" cy="64633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Uncertainty leads to risk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4" name="Google Shape;324;p20" descr="Screen Clipp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77450" y="1139065"/>
            <a:ext cx="4555264" cy="282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0" descr="Screen Clipp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44" y="1998493"/>
            <a:ext cx="4963128" cy="2890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21" descr="Screen Clipp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042" y="1224000"/>
            <a:ext cx="5917343" cy="4064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1" descr="Screen Clipp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256" y="97277"/>
            <a:ext cx="2171888" cy="975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1" descr="Screen Clipp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66743" y="165975"/>
            <a:ext cx="4164713" cy="838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1" descr="Screen Clippi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97761" y="3938360"/>
            <a:ext cx="5085439" cy="291964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1"/>
          <p:cNvSpPr txBox="1"/>
          <p:nvPr/>
        </p:nvSpPr>
        <p:spPr>
          <a:xfrm>
            <a:off x="2566743" y="6034218"/>
            <a:ext cx="4819012" cy="369332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ISO NE average hourly load (2022):  13,576 MWh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5" name="Google Shape;335;p21" descr="Screen Clippi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05055" y="281123"/>
            <a:ext cx="3806498" cy="2783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4"/>
          <p:cNvSpPr txBox="1"/>
          <p:nvPr/>
        </p:nvSpPr>
        <p:spPr>
          <a:xfrm>
            <a:off x="3488977" y="0"/>
            <a:ext cx="48655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Virtual bids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24"/>
          <p:cNvSpPr txBox="1"/>
          <p:nvPr/>
        </p:nvSpPr>
        <p:spPr>
          <a:xfrm>
            <a:off x="793101" y="560934"/>
            <a:ext cx="10871261" cy="6186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Introduced so as to induce 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price-convergence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i.e., diminish day-head/real-time price differences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</a:t>
            </a:r>
            <a:endParaRPr dirty="0"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agent 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offers to sell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in the day-ahead market, 100 MWh at $20/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hr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tomorrow at 6 PM at location X.</a:t>
            </a: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endParaRPr lang="en-US" sz="18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This bid appears as the cost function (curve) for a generator in the SCUC computation.</a:t>
            </a:r>
            <a:endParaRPr dirty="0"/>
          </a:p>
          <a:p>
            <a:pPr marL="742950" marR="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cleared by the day-ahead market, t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omorrow, that agent will 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100 MWh at 5 PM at location X, at the real-time prices.</a:t>
            </a:r>
            <a:endParaRPr dirty="0"/>
          </a:p>
          <a:p>
            <a:pPr marL="742950" marR="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purely financial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transaction.  The agent may not own any physical generation assets.</a:t>
            </a:r>
            <a:endParaRPr dirty="0"/>
          </a:p>
          <a:p>
            <a:pPr marL="742950" marR="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agent makes money if the real-time price at location X is below the day-ahead price, also at X.</a:t>
            </a:r>
            <a:endParaRPr dirty="0"/>
          </a:p>
          <a:p>
            <a:pPr marL="742950" marR="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reverse kind of bid is also an example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Both bids can be entered at once as a compound instrument (i.e., FTR)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this real?  Is it substantial?  Who does it, and why?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sophisticated instruments?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3"/>
          <p:cNvSpPr txBox="1"/>
          <p:nvPr/>
        </p:nvSpPr>
        <p:spPr>
          <a:xfrm>
            <a:off x="1687896" y="45994"/>
            <a:ext cx="64117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Is price convergence the only outcome?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23"/>
          <p:cNvSpPr txBox="1"/>
          <p:nvPr/>
        </p:nvSpPr>
        <p:spPr>
          <a:xfrm>
            <a:off x="193904" y="729642"/>
            <a:ext cx="62809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2022 ISO New England Annual Markets Report (June 2023):</a:t>
            </a:r>
            <a:endParaRPr dirty="0"/>
          </a:p>
        </p:txBody>
      </p:sp>
      <p:pic>
        <p:nvPicPr>
          <p:cNvPr id="348" name="Google Shape;348;p23" descr="Screen Clipp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539" y="1246208"/>
            <a:ext cx="5776461" cy="127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3" descr="Screen Clipp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3614" y="1379569"/>
            <a:ext cx="5685013" cy="1005927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3"/>
          <p:cNvSpPr txBox="1"/>
          <p:nvPr/>
        </p:nvSpPr>
        <p:spPr>
          <a:xfrm>
            <a:off x="319539" y="2866702"/>
            <a:ext cx="35462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CAISO “Attachment D” (2023):</a:t>
            </a:r>
            <a:endParaRPr/>
          </a:p>
        </p:txBody>
      </p:sp>
      <p:pic>
        <p:nvPicPr>
          <p:cNvPr id="351" name="Google Shape;351;p23" descr="Screen Clipp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8556" y="2678399"/>
            <a:ext cx="6524851" cy="155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3"/>
          <p:cNvSpPr txBox="1"/>
          <p:nvPr/>
        </p:nvSpPr>
        <p:spPr>
          <a:xfrm>
            <a:off x="193904" y="4230074"/>
            <a:ext cx="109836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ISOs are aware that financial instruments may be used purely with financial profit goals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Empirical evidence suggests that virtual traders may target very narrow time periods of high load/volatility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Physical market participants may hedge their resulting financial risk by taking financial positions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a result, their physical participation profile may be impacted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Mitigation rules may run into complexity in particular when volatility is present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2"/>
          <p:cNvSpPr txBox="1"/>
          <p:nvPr/>
        </p:nvSpPr>
        <p:spPr>
          <a:xfrm>
            <a:off x="3213080" y="204509"/>
            <a:ext cx="486557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Ongoing research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341;p22">
            <a:extLst>
              <a:ext uri="{FF2B5EF4-FFF2-40B4-BE49-F238E27FC236}">
                <a16:creationId xmlns:a16="http://schemas.microsoft.com/office/drawing/2014/main" id="{AFF84C84-427D-6F03-8A40-0C26F6006E17}"/>
              </a:ext>
            </a:extLst>
          </p:cNvPr>
          <p:cNvSpPr txBox="1"/>
          <p:nvPr/>
        </p:nvSpPr>
        <p:spPr>
          <a:xfrm>
            <a:off x="777335" y="789284"/>
            <a:ext cx="10189223" cy="3692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Modify the day-ahead markets (SCUC)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41;p22">
            <a:extLst>
              <a:ext uri="{FF2B5EF4-FFF2-40B4-BE49-F238E27FC236}">
                <a16:creationId xmlns:a16="http://schemas.microsoft.com/office/drawing/2014/main" id="{3BAE4593-EBAA-4A3A-D2AD-2660211FD1FE}"/>
              </a:ext>
            </a:extLst>
          </p:cNvPr>
          <p:cNvSpPr txBox="1"/>
          <p:nvPr/>
        </p:nvSpPr>
        <p:spPr>
          <a:xfrm>
            <a:off x="777335" y="1374060"/>
            <a:ext cx="10116638" cy="14772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the goals: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better representation of real-time volatility and its impact on overall cost</a:t>
            </a:r>
            <a:endParaRPr dirty="0"/>
          </a:p>
          <a:p>
            <a:pPr marL="742950" marR="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Dispatch of more sophisticated financial instruments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341;p22">
            <a:extLst>
              <a:ext uri="{FF2B5EF4-FFF2-40B4-BE49-F238E27FC236}">
                <a16:creationId xmlns:a16="http://schemas.microsoft.com/office/drawing/2014/main" id="{2BF4DB95-5B13-22AF-D936-35B1313174D4}"/>
              </a:ext>
            </a:extLst>
          </p:cNvPr>
          <p:cNvSpPr txBox="1"/>
          <p:nvPr/>
        </p:nvSpPr>
        <p:spPr>
          <a:xfrm>
            <a:off x="796222" y="3121120"/>
            <a:ext cx="10152930" cy="14772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Markowitz-like performance and risk co-optimization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an appropriate data-driven representation of volatility (factor stressing)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adequate financial instruments?  Goal is to reduce the impact of real-time volatility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41;p22">
            <a:extLst>
              <a:ext uri="{FF2B5EF4-FFF2-40B4-BE49-F238E27FC236}">
                <a16:creationId xmlns:a16="http://schemas.microsoft.com/office/drawing/2014/main" id="{39E43264-95FA-1608-DD9C-E8076D199096}"/>
              </a:ext>
            </a:extLst>
          </p:cNvPr>
          <p:cNvSpPr txBox="1"/>
          <p:nvPr/>
        </p:nvSpPr>
        <p:spPr>
          <a:xfrm>
            <a:off x="796222" y="4787253"/>
            <a:ext cx="10189223" cy="17542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Ultimately, new laws are needed if the markets are going to actually be revamped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Papers soon coming out …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D4DB8A-8B7F-81A4-B4B8-9C4482191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490" y="583325"/>
            <a:ext cx="4404801" cy="286932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2F9E79-1645-3285-A91F-5D87F85F3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49" y="3810001"/>
            <a:ext cx="4404801" cy="2869324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9D57D6-16B2-F2BB-125E-8810203CA332}"/>
              </a:ext>
            </a:extLst>
          </p:cNvPr>
          <p:cNvSpPr txBox="1"/>
          <p:nvPr/>
        </p:nvSpPr>
        <p:spPr>
          <a:xfrm>
            <a:off x="3242401" y="3810001"/>
            <a:ext cx="817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+  RISK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114065-B9D0-2062-F14A-0EBC6DE012F8}"/>
              </a:ext>
            </a:extLst>
          </p:cNvPr>
          <p:cNvSpPr txBox="1"/>
          <p:nvPr/>
        </p:nvSpPr>
        <p:spPr>
          <a:xfrm>
            <a:off x="4941374" y="583325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Standard SCUC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437CC9-4EE1-956B-C2C9-8CE5DD04A33F}"/>
              </a:ext>
            </a:extLst>
          </p:cNvPr>
          <p:cNvSpPr txBox="1"/>
          <p:nvPr/>
        </p:nvSpPr>
        <p:spPr>
          <a:xfrm>
            <a:off x="1189696" y="3196889"/>
            <a:ext cx="3012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Real-time volatility-aware SCUC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73B6FE-1C0E-FC3B-619C-B8C0E131F87D}"/>
              </a:ext>
            </a:extLst>
          </p:cNvPr>
          <p:cNvCxnSpPr>
            <a:cxnSpLocks/>
          </p:cNvCxnSpPr>
          <p:nvPr/>
        </p:nvCxnSpPr>
        <p:spPr>
          <a:xfrm flipH="1">
            <a:off x="3811806" y="1457762"/>
            <a:ext cx="2703684" cy="1805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E571760-7675-5733-3EDF-49A03529C04B}"/>
              </a:ext>
            </a:extLst>
          </p:cNvPr>
          <p:cNvSpPr txBox="1"/>
          <p:nvPr/>
        </p:nvSpPr>
        <p:spPr>
          <a:xfrm>
            <a:off x="5778711" y="4204212"/>
            <a:ext cx="514158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 measure of the impact of real-time volatility on</a:t>
            </a:r>
          </a:p>
          <a:p>
            <a:r>
              <a:rPr lang="en-US" dirty="0"/>
              <a:t>real-time cost, as a function of the day-ahead decisions.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6767F0-AA6B-120B-D61F-5DFC95B81D7E}"/>
              </a:ext>
            </a:extLst>
          </p:cNvPr>
          <p:cNvSpPr txBox="1"/>
          <p:nvPr/>
        </p:nvSpPr>
        <p:spPr>
          <a:xfrm>
            <a:off x="5778711" y="4847594"/>
            <a:ext cx="5141580" cy="11695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Robust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Data-driven:  </a:t>
            </a:r>
            <a:r>
              <a:rPr lang="en-US" b="1" dirty="0"/>
              <a:t>PCA factor stressing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Large-scale MIP solved using branch-and-cut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37C8C3E-17A1-4677-FE3F-3E4A20531401}"/>
              </a:ext>
            </a:extLst>
          </p:cNvPr>
          <p:cNvCxnSpPr>
            <a:cxnSpLocks/>
          </p:cNvCxnSpPr>
          <p:nvPr/>
        </p:nvCxnSpPr>
        <p:spPr>
          <a:xfrm>
            <a:off x="4010560" y="4028442"/>
            <a:ext cx="1735323" cy="3164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A325454-96B4-551F-8706-FD4CA23FF64C}"/>
              </a:ext>
            </a:extLst>
          </p:cNvPr>
          <p:cNvSpPr txBox="1"/>
          <p:nvPr/>
        </p:nvSpPr>
        <p:spPr>
          <a:xfrm>
            <a:off x="5190995" y="2289382"/>
            <a:ext cx="11097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Instead, use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5866CD-E2AD-864D-8612-570AD0BC1E8A}"/>
              </a:ext>
            </a:extLst>
          </p:cNvPr>
          <p:cNvSpPr txBox="1"/>
          <p:nvPr/>
        </p:nvSpPr>
        <p:spPr>
          <a:xfrm>
            <a:off x="161934" y="213683"/>
            <a:ext cx="426276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Current work</a:t>
            </a:r>
          </a:p>
          <a:p>
            <a:endParaRPr lang="en-US" b="1" dirty="0"/>
          </a:p>
          <a:p>
            <a:r>
              <a:rPr lang="en-US" dirty="0"/>
              <a:t>Joint with Cheng Guo and </a:t>
            </a:r>
            <a:r>
              <a:rPr lang="en-US" dirty="0" err="1"/>
              <a:t>Yury</a:t>
            </a:r>
            <a:r>
              <a:rPr lang="en-US" dirty="0"/>
              <a:t> </a:t>
            </a:r>
            <a:r>
              <a:rPr lang="en-US" dirty="0" err="1"/>
              <a:t>Dvorkin</a:t>
            </a:r>
            <a:endParaRPr lang="en-US" dirty="0"/>
          </a:p>
          <a:p>
            <a:endParaRPr lang="en-US" b="1" dirty="0"/>
          </a:p>
          <a:p>
            <a:endParaRPr lang="en-US" b="1" dirty="0"/>
          </a:p>
          <a:p>
            <a:r>
              <a:rPr lang="en-US" sz="2000" b="1" dirty="0"/>
              <a:t>Modification of SCUC</a:t>
            </a:r>
          </a:p>
          <a:p>
            <a:endParaRPr lang="en-US" sz="1600" b="1" dirty="0"/>
          </a:p>
          <a:p>
            <a:r>
              <a:rPr lang="en-US" b="1" dirty="0"/>
              <a:t>Objective: a better representation of the impact of real-time volatility on system cost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37C8C3E-17A1-4677-FE3F-3E4A20531401}"/>
              </a:ext>
            </a:extLst>
          </p:cNvPr>
          <p:cNvCxnSpPr>
            <a:cxnSpLocks/>
          </p:cNvCxnSpPr>
          <p:nvPr/>
        </p:nvCxnSpPr>
        <p:spPr>
          <a:xfrm flipV="1">
            <a:off x="4364531" y="4286140"/>
            <a:ext cx="1117488" cy="4702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05866CD-E2AD-864D-8612-570AD0BC1E8A}"/>
              </a:ext>
            </a:extLst>
          </p:cNvPr>
          <p:cNvSpPr txBox="1"/>
          <p:nvPr/>
        </p:nvSpPr>
        <p:spPr>
          <a:xfrm>
            <a:off x="305772" y="182861"/>
            <a:ext cx="10205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Current work           </a:t>
            </a:r>
            <a:r>
              <a:rPr lang="en-US" dirty="0"/>
              <a:t>Agostino </a:t>
            </a:r>
            <a:r>
              <a:rPr lang="en-US" dirty="0" err="1"/>
              <a:t>Capponi</a:t>
            </a:r>
            <a:r>
              <a:rPr lang="en-US" dirty="0"/>
              <a:t>, </a:t>
            </a:r>
            <a:r>
              <a:rPr lang="en-US" dirty="0" err="1"/>
              <a:t>Garud</a:t>
            </a:r>
            <a:r>
              <a:rPr lang="en-US" dirty="0"/>
              <a:t> Iyengar and Bo Yang</a:t>
            </a:r>
          </a:p>
          <a:p>
            <a:endParaRPr lang="en-US" b="1" dirty="0"/>
          </a:p>
          <a:p>
            <a:pPr algn="ctr"/>
            <a:r>
              <a:rPr lang="en-US" sz="2000" b="1" dirty="0"/>
              <a:t>Game-theoretic analysis of virtual bidding</a:t>
            </a:r>
          </a:p>
          <a:p>
            <a:endParaRPr lang="en-US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CF26A9-BD9B-2D49-8815-7022E7D96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019" y="3680277"/>
            <a:ext cx="3026025" cy="25415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5CB0B8-D1B8-904D-86DE-F2C08AF4F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744" y="3585077"/>
            <a:ext cx="3272079" cy="26156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A343FA-42F0-2D46-A361-6D4686AEA533}"/>
              </a:ext>
            </a:extLst>
          </p:cNvPr>
          <p:cNvSpPr txBox="1"/>
          <p:nvPr/>
        </p:nvSpPr>
        <p:spPr>
          <a:xfrm>
            <a:off x="5723943" y="3341723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NYISO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BB8672-2D59-804E-A6DD-65414768D7D9}"/>
              </a:ext>
            </a:extLst>
          </p:cNvPr>
          <p:cNvSpPr txBox="1"/>
          <p:nvPr/>
        </p:nvSpPr>
        <p:spPr>
          <a:xfrm>
            <a:off x="9047342" y="3341723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CAISO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FC3988FF-FC67-9345-F942-D8DEE2419E24}"/>
              </a:ext>
            </a:extLst>
          </p:cNvPr>
          <p:cNvSpPr txBox="1"/>
          <p:nvPr/>
        </p:nvSpPr>
        <p:spPr>
          <a:xfrm>
            <a:off x="5250094" y="3090446"/>
            <a:ext cx="702644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latin typeface="Calibri"/>
                <a:ea typeface="等线"/>
                <a:cs typeface="Calibri"/>
              </a:rPr>
              <a:t>Ratios of DA to RT hourly demand before and after the initiation of virtual trading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A4BEE2-009F-A465-6055-235571143841}"/>
              </a:ext>
            </a:extLst>
          </p:cNvPr>
          <p:cNvSpPr txBox="1"/>
          <p:nvPr/>
        </p:nvSpPr>
        <p:spPr>
          <a:xfrm>
            <a:off x="305772" y="1762372"/>
            <a:ext cx="485021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Theoretical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Studies impact of virtual bidding on price convergence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LSEs bid strategically to minimize costs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Real-time load variability helps disguise strategy</a:t>
            </a:r>
          </a:p>
          <a:p>
            <a:r>
              <a:rPr lang="en-US" dirty="0"/>
              <a:t>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Analysis with and without renewable participation</a:t>
            </a:r>
          </a:p>
          <a:p>
            <a:r>
              <a:rPr lang="en-US" dirty="0"/>
              <a:t>      Renewable variability helps LSEs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Virtual bidders have purely financial objectives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Finding: price convergence is achieved when </a:t>
            </a:r>
          </a:p>
          <a:p>
            <a:r>
              <a:rPr lang="en-US" dirty="0"/>
              <a:t>      competition among virtual bidders is perfect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Finding: LSE day-head bids are decreased if DA renewable bids are introduced.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032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8"/>
          <p:cNvSpPr txBox="1">
            <a:spLocks noGrp="1"/>
          </p:cNvSpPr>
          <p:nvPr>
            <p:ph type="body" idx="2"/>
          </p:nvPr>
        </p:nvSpPr>
        <p:spPr>
          <a:xfrm>
            <a:off x="1315276" y="7238933"/>
            <a:ext cx="10515601" cy="66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6400"/>
              <a:t> </a:t>
            </a:r>
            <a:endParaRPr/>
          </a:p>
        </p:txBody>
      </p:sp>
      <p:pic>
        <p:nvPicPr>
          <p:cNvPr id="379" name="Google Shape;379;p28" descr="Picture 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1008" y="4264681"/>
            <a:ext cx="101600" cy="1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95D0DB-5A6E-E534-DCBD-D2C8A31C0363}"/>
              </a:ext>
            </a:extLst>
          </p:cNvPr>
          <p:cNvSpPr txBox="1"/>
          <p:nvPr/>
        </p:nvSpPr>
        <p:spPr>
          <a:xfrm>
            <a:off x="1470850" y="2247774"/>
            <a:ext cx="8412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is a growing opinion that AC models should be used to run the markets (both DA and RT)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903BE2-91A9-B7EE-F3D5-A1F80A599994}"/>
              </a:ext>
            </a:extLst>
          </p:cNvPr>
          <p:cNvSpPr txBox="1"/>
          <p:nvPr/>
        </p:nvSpPr>
        <p:spPr>
          <a:xfrm>
            <a:off x="1470850" y="2748639"/>
            <a:ext cx="8412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Scalability?  Speed?   In the MIP, multi-period, security constrained version?  In the RT version?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E00B6-470A-BCF2-3385-83ECA83AF575}"/>
              </a:ext>
            </a:extLst>
          </p:cNvPr>
          <p:cNvSpPr txBox="1"/>
          <p:nvPr/>
        </p:nvSpPr>
        <p:spPr>
          <a:xfrm>
            <a:off x="1470850" y="3315667"/>
            <a:ext cx="8412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But … how about prices?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B894AA-79AB-6B26-C808-294A7299B9E2}"/>
              </a:ext>
            </a:extLst>
          </p:cNvPr>
          <p:cNvSpPr txBox="1"/>
          <p:nvPr/>
        </p:nvSpPr>
        <p:spPr>
          <a:xfrm>
            <a:off x="1470850" y="4012970"/>
            <a:ext cx="8412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Partial answer: there are accurate SOC relaxations to ACOPF, even in large cases.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97F8CD-53EE-8F7A-E014-F5D16D822291}"/>
              </a:ext>
            </a:extLst>
          </p:cNvPr>
          <p:cNvSpPr txBox="1"/>
          <p:nvPr/>
        </p:nvSpPr>
        <p:spPr>
          <a:xfrm>
            <a:off x="1470850" y="4802216"/>
            <a:ext cx="8412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But the SOC relaxations are the opposite of fast.  </a:t>
            </a:r>
            <a:r>
              <a:rPr lang="en-US" b="1" dirty="0"/>
              <a:t>Why?</a:t>
            </a:r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71386C-2EE5-7987-BBC5-445783F0C301}"/>
              </a:ext>
            </a:extLst>
          </p:cNvPr>
          <p:cNvSpPr txBox="1"/>
          <p:nvPr/>
        </p:nvSpPr>
        <p:spPr>
          <a:xfrm>
            <a:off x="880106" y="568911"/>
            <a:ext cx="96216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Current work </a:t>
            </a:r>
            <a:r>
              <a:rPr lang="en-US" dirty="0"/>
              <a:t>:        </a:t>
            </a:r>
            <a:r>
              <a:rPr lang="en-US" sz="2000" b="1" dirty="0"/>
              <a:t>Linear relaxations of ACOPF</a:t>
            </a:r>
          </a:p>
          <a:p>
            <a:r>
              <a:rPr lang="en-US" sz="1800" dirty="0"/>
              <a:t> </a:t>
            </a:r>
            <a:r>
              <a:rPr lang="en-US" dirty="0"/>
              <a:t>with </a:t>
            </a:r>
            <a:r>
              <a:rPr lang="en-US" dirty="0" err="1"/>
              <a:t>Matías</a:t>
            </a:r>
            <a:r>
              <a:rPr lang="en-US" dirty="0"/>
              <a:t> Villagra, PhD student</a:t>
            </a:r>
          </a:p>
          <a:p>
            <a:endParaRPr lang="en-US" dirty="0"/>
          </a:p>
          <a:p>
            <a:pPr algn="ctr"/>
            <a:r>
              <a:rPr lang="en-US" sz="2000" b="1" dirty="0"/>
              <a:t>Motivation</a:t>
            </a:r>
          </a:p>
          <a:p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77A5B9-6F71-5BCA-B3D8-62D1C4B76758}"/>
              </a:ext>
            </a:extLst>
          </p:cNvPr>
          <p:cNvSpPr txBox="1"/>
          <p:nvPr/>
        </p:nvSpPr>
        <p:spPr>
          <a:xfrm>
            <a:off x="1470850" y="5573709"/>
            <a:ext cx="8412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Outer approximations?</a:t>
            </a:r>
          </a:p>
        </p:txBody>
      </p:sp>
    </p:spTree>
    <p:extLst>
      <p:ext uri="{BB962C8B-B14F-4D97-AF65-F5344CB8AC3E}">
        <p14:creationId xmlns:p14="http://schemas.microsoft.com/office/powerpoint/2010/main" val="164199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059322-2023-4847-B142-B08B03BA5B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466725"/>
            <a:ext cx="10984345" cy="66675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Outer envelope approximation of convex second-order or quadratic constraints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456FA4-AADE-734D-9FD0-D698A07DB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72" y="1545441"/>
            <a:ext cx="5412828" cy="4182640"/>
          </a:xfrm>
          <a:prstGeom prst="rect">
            <a:avLst/>
          </a:prstGeom>
          <a:effectLst>
            <a:glow rad="457200">
              <a:schemeClr val="accent6">
                <a:lumMod val="40000"/>
                <a:lumOff val="60000"/>
              </a:schemeClr>
            </a:glow>
            <a:softEdge rad="0"/>
          </a:effectLst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F2884CD-93E8-0D6C-8088-A1E017CF062D}"/>
              </a:ext>
            </a:extLst>
          </p:cNvPr>
          <p:cNvSpPr txBox="1">
            <a:spLocks/>
          </p:cNvSpPr>
          <p:nvPr/>
        </p:nvSpPr>
        <p:spPr>
          <a:xfrm>
            <a:off x="6096001" y="1562429"/>
            <a:ext cx="5885792" cy="416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None/>
            </a:pPr>
            <a:r>
              <a:rPr lang="en-US" sz="1600" dirty="0"/>
              <a:t>		</a:t>
            </a:r>
            <a:endParaRPr lang="en-US" sz="2300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/>
              <a:t>Potential pitfalls: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300" dirty="0"/>
          </a:p>
          <a:p>
            <a:pPr marL="0" indent="0" algn="just">
              <a:buNone/>
            </a:pPr>
            <a:r>
              <a:rPr lang="en-US" sz="2600" b="1" dirty="0"/>
              <a:t>Many</a:t>
            </a:r>
            <a:r>
              <a:rPr lang="en-US" sz="2600" dirty="0"/>
              <a:t> cuts may be needed to accurately approximate a quadratic</a:t>
            </a:r>
          </a:p>
          <a:p>
            <a:pPr marL="0" indent="0" algn="just">
              <a:buNone/>
            </a:pPr>
            <a:endParaRPr lang="en-US" sz="2600" dirty="0"/>
          </a:p>
          <a:p>
            <a:pPr marL="0" indent="0" algn="just">
              <a:buNone/>
            </a:pPr>
            <a:r>
              <a:rPr lang="en-US" sz="2600" dirty="0"/>
              <a:t>Cuts may be nearly </a:t>
            </a:r>
            <a:r>
              <a:rPr lang="en-US" sz="2600" b="1" dirty="0"/>
              <a:t>parallel</a:t>
            </a:r>
          </a:p>
          <a:p>
            <a:pPr marL="0" indent="0" algn="just">
              <a:buNone/>
            </a:pPr>
            <a:endParaRPr lang="en-US" sz="2600" dirty="0"/>
          </a:p>
          <a:p>
            <a:pPr marL="0" indent="0" algn="just">
              <a:buNone/>
            </a:pPr>
            <a:r>
              <a:rPr lang="en-US" sz="2600" b="1" dirty="0"/>
              <a:t>In ACOPF, many</a:t>
            </a:r>
            <a:r>
              <a:rPr lang="en-US" sz="2600" dirty="0"/>
              <a:t> SOC constraints need to be accurately approximated </a:t>
            </a:r>
          </a:p>
          <a:p>
            <a:pPr algn="just"/>
            <a:endParaRPr lang="en-US" sz="2600" dirty="0"/>
          </a:p>
          <a:p>
            <a:pPr marL="0" indent="0" algn="just">
              <a:buNone/>
            </a:pPr>
            <a:r>
              <a:rPr lang="en-US" sz="2600" dirty="0"/>
              <a:t>We may succeed in revealing a </a:t>
            </a:r>
            <a:r>
              <a:rPr lang="en-US" sz="2600" b="1" dirty="0"/>
              <a:t>global</a:t>
            </a:r>
            <a:r>
              <a:rPr lang="en-US" sz="2600" dirty="0"/>
              <a:t> feature, at a cost</a:t>
            </a:r>
          </a:p>
          <a:p>
            <a:pPr algn="just"/>
            <a:endParaRPr lang="en-US" sz="2600" dirty="0"/>
          </a:p>
          <a:p>
            <a:pPr marL="0" indent="0" algn="just">
              <a:buNone/>
            </a:pPr>
            <a:r>
              <a:rPr lang="en-US" sz="2600" dirty="0"/>
              <a:t>Consequently, the resulting linearly constrained problem may prove challenging</a:t>
            </a:r>
          </a:p>
        </p:txBody>
      </p:sp>
    </p:spTree>
    <p:extLst>
      <p:ext uri="{BB962C8B-B14F-4D97-AF65-F5344CB8AC3E}">
        <p14:creationId xmlns:p14="http://schemas.microsoft.com/office/powerpoint/2010/main" val="4058642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D2D4917-A66A-359F-7E9A-44B258AEB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590" y="848003"/>
            <a:ext cx="952543" cy="5591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A9370F-E35F-5552-CAD0-26D34D627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740" y="887276"/>
            <a:ext cx="800282" cy="559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9CB95B-358B-026F-AB4D-BBD07F7B7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1993" y="893843"/>
            <a:ext cx="669656" cy="647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B94AB9-BB7F-CFEC-04BE-B3F9C29D28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9125" y="977119"/>
            <a:ext cx="711200" cy="622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14134A-A4E9-A65E-90B1-DC38C326A1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984" y="102846"/>
            <a:ext cx="4481944" cy="6855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0DC9742-2AA1-55B0-3063-F271AC4C35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5705" y="103567"/>
            <a:ext cx="1854620" cy="4616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02C3A93-EA12-D0AF-00D4-2D72162877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4981" y="1821780"/>
            <a:ext cx="4219846" cy="6923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C18F1EC-40ED-F776-679B-79BB4F0F04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6265" y="3343151"/>
            <a:ext cx="3397810" cy="820161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C519803-80EC-2CAE-7632-37991A4FC010}"/>
              </a:ext>
            </a:extLst>
          </p:cNvPr>
          <p:cNvSpPr txBox="1"/>
          <p:nvPr/>
        </p:nvSpPr>
        <p:spPr>
          <a:xfrm>
            <a:off x="3559613" y="2800785"/>
            <a:ext cx="2485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Jabr inequality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18C342C-756D-6E1F-F6AF-3A57DCD12D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1883" y="4963392"/>
            <a:ext cx="3735460" cy="721980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C51E0A-5678-9D1F-6F37-B7CD6724C9D3}"/>
              </a:ext>
            </a:extLst>
          </p:cNvPr>
          <p:cNvSpPr txBox="1"/>
          <p:nvPr/>
        </p:nvSpPr>
        <p:spPr>
          <a:xfrm>
            <a:off x="1493982" y="5840720"/>
            <a:ext cx="2790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Outer-envelope cut for Jabr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EFCDC7-F13A-3AEA-31F9-00B4BACB1883}"/>
              </a:ext>
            </a:extLst>
          </p:cNvPr>
          <p:cNvSpPr txBox="1"/>
          <p:nvPr/>
        </p:nvSpPr>
        <p:spPr>
          <a:xfrm>
            <a:off x="-2315" y="688213"/>
            <a:ext cx="1935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Replace nonlinearities with new variables: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A88126-2245-2CDE-4F2F-E338F809E004}"/>
              </a:ext>
            </a:extLst>
          </p:cNvPr>
          <p:cNvSpPr txBox="1"/>
          <p:nvPr/>
        </p:nvSpPr>
        <p:spPr>
          <a:xfrm>
            <a:off x="7933406" y="2924889"/>
            <a:ext cx="3558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Implies generator-to-load</a:t>
            </a:r>
          </a:p>
          <a:p>
            <a:r>
              <a:rPr lang="en-US" sz="1600" dirty="0"/>
              <a:t>Flow Conservation, including losses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B8EA1B3-53F6-F60D-0107-01146B4CD990}"/>
              </a:ext>
            </a:extLst>
          </p:cNvPr>
          <p:cNvCxnSpPr>
            <a:cxnSpLocks/>
          </p:cNvCxnSpPr>
          <p:nvPr/>
        </p:nvCxnSpPr>
        <p:spPr>
          <a:xfrm flipV="1">
            <a:off x="8066828" y="588366"/>
            <a:ext cx="0" cy="400107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8F9EA9E-844D-EDCA-0070-6E07D1D0629C}"/>
              </a:ext>
            </a:extLst>
          </p:cNvPr>
          <p:cNvCxnSpPr>
            <a:cxnSpLocks/>
          </p:cNvCxnSpPr>
          <p:nvPr/>
        </p:nvCxnSpPr>
        <p:spPr>
          <a:xfrm flipV="1">
            <a:off x="2273001" y="565232"/>
            <a:ext cx="0" cy="400107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AC5755D-EC6B-9185-8F4E-1C61173B64F8}"/>
              </a:ext>
            </a:extLst>
          </p:cNvPr>
          <p:cNvCxnSpPr>
            <a:cxnSpLocks/>
          </p:cNvCxnSpPr>
          <p:nvPr/>
        </p:nvCxnSpPr>
        <p:spPr>
          <a:xfrm flipV="1">
            <a:off x="4596246" y="565231"/>
            <a:ext cx="0" cy="400107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6E807EC-CF6E-9FB9-EC44-62FB1FA7C89C}"/>
              </a:ext>
            </a:extLst>
          </p:cNvPr>
          <p:cNvCxnSpPr>
            <a:cxnSpLocks/>
          </p:cNvCxnSpPr>
          <p:nvPr/>
        </p:nvCxnSpPr>
        <p:spPr>
          <a:xfrm flipV="1">
            <a:off x="6846446" y="588366"/>
            <a:ext cx="0" cy="400107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2C1143D-7C8A-B9D5-72BD-513C33CE137F}"/>
              </a:ext>
            </a:extLst>
          </p:cNvPr>
          <p:cNvCxnSpPr>
            <a:cxnSpLocks/>
          </p:cNvCxnSpPr>
          <p:nvPr/>
        </p:nvCxnSpPr>
        <p:spPr>
          <a:xfrm>
            <a:off x="2429163" y="4294661"/>
            <a:ext cx="0" cy="537382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91BA09B-26AB-01F3-9B4C-578B78A8D56E}"/>
              </a:ext>
            </a:extLst>
          </p:cNvPr>
          <p:cNvCxnSpPr>
            <a:cxnSpLocks/>
          </p:cNvCxnSpPr>
          <p:nvPr/>
        </p:nvCxnSpPr>
        <p:spPr>
          <a:xfrm>
            <a:off x="2696794" y="2424545"/>
            <a:ext cx="0" cy="748145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723BFA5-40AE-1D1F-0D2B-E13D6C7E2B99}"/>
              </a:ext>
            </a:extLst>
          </p:cNvPr>
          <p:cNvCxnSpPr>
            <a:cxnSpLocks/>
          </p:cNvCxnSpPr>
          <p:nvPr/>
        </p:nvCxnSpPr>
        <p:spPr>
          <a:xfrm flipV="1">
            <a:off x="5514075" y="3509664"/>
            <a:ext cx="2419331" cy="1409997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A3FA908-40E2-4417-7FB9-07C00B8C83CE}"/>
              </a:ext>
            </a:extLst>
          </p:cNvPr>
          <p:cNvCxnSpPr>
            <a:cxnSpLocks/>
          </p:cNvCxnSpPr>
          <p:nvPr/>
        </p:nvCxnSpPr>
        <p:spPr>
          <a:xfrm>
            <a:off x="1132031" y="2157037"/>
            <a:ext cx="800821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FAD837F-1577-2ECF-D1DA-7275DF13F31B}"/>
              </a:ext>
            </a:extLst>
          </p:cNvPr>
          <p:cNvSpPr txBox="1"/>
          <p:nvPr/>
        </p:nvSpPr>
        <p:spPr>
          <a:xfrm>
            <a:off x="7407567" y="4563352"/>
            <a:ext cx="4225712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This means that</a:t>
            </a:r>
          </a:p>
          <a:p>
            <a:r>
              <a:rPr lang="en-US" sz="1600" b="1" dirty="0"/>
              <a:t>Total generation</a:t>
            </a:r>
            <a:r>
              <a:rPr lang="en-US" sz="1600" dirty="0"/>
              <a:t> = Total </a:t>
            </a:r>
            <a:r>
              <a:rPr lang="en-US" sz="1600" b="1" dirty="0"/>
              <a:t>Loads</a:t>
            </a:r>
            <a:r>
              <a:rPr lang="en-US" sz="1600" dirty="0"/>
              <a:t> + Losses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6DE727F-A01E-C56A-8BAB-320282E2181D}"/>
              </a:ext>
            </a:extLst>
          </p:cNvPr>
          <p:cNvCxnSpPr>
            <a:cxnSpLocks/>
          </p:cNvCxnSpPr>
          <p:nvPr/>
        </p:nvCxnSpPr>
        <p:spPr>
          <a:xfrm>
            <a:off x="9194576" y="3639127"/>
            <a:ext cx="0" cy="748145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"/>
          <p:cNvSpPr txBox="1"/>
          <p:nvPr/>
        </p:nvSpPr>
        <p:spPr>
          <a:xfrm>
            <a:off x="838080" y="106325"/>
            <a:ext cx="10515240" cy="642047"/>
          </a:xfrm>
          <a:prstGeom prst="rect">
            <a:avLst/>
          </a:prstGeom>
          <a:solidFill>
            <a:srgbClr val="1E4E79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North American power map</a:t>
            </a: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3"/>
          <p:cNvSpPr txBox="1"/>
          <p:nvPr/>
        </p:nvSpPr>
        <p:spPr>
          <a:xfrm>
            <a:off x="838080" y="478465"/>
            <a:ext cx="10515240" cy="629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800100" marR="0" lvl="0" indent="-1905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0" indent="-228600" algn="just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0" indent="-228600" algn="just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0" indent="-228600" algn="just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171450" algn="just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171450" algn="just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171450" algn="just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0" indent="-228600" algn="just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0" indent="-228600" algn="just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just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7507" y="1000336"/>
            <a:ext cx="5531293" cy="389551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"/>
          <p:cNvSpPr txBox="1"/>
          <p:nvPr/>
        </p:nvSpPr>
        <p:spPr>
          <a:xfrm>
            <a:off x="2375720" y="5372730"/>
            <a:ext cx="540635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Three separate electrical circuits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Except for Texas, too large to control as one unit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10A88126-2245-2CDE-4F2F-E338F809E004}"/>
              </a:ext>
            </a:extLst>
          </p:cNvPr>
          <p:cNvSpPr txBox="1"/>
          <p:nvPr/>
        </p:nvSpPr>
        <p:spPr>
          <a:xfrm>
            <a:off x="249382" y="766733"/>
            <a:ext cx="11240653" cy="5079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Ongoing work:      Cutting-plane algorithm </a:t>
            </a:r>
            <a:r>
              <a:rPr lang="en-US" sz="1800" dirty="0"/>
              <a:t>for solving SOC relaxation</a:t>
            </a:r>
            <a:r>
              <a:rPr lang="en-US" sz="1800" b="1" dirty="0"/>
              <a:t>s</a:t>
            </a:r>
          </a:p>
          <a:p>
            <a:endParaRPr lang="en-US" sz="1800" dirty="0"/>
          </a:p>
          <a:p>
            <a:r>
              <a:rPr lang="en-US" sz="1800" dirty="0"/>
              <a:t>1. Outer-envelope cuts for all SOC, quadratic inequalities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r>
              <a:rPr lang="en-US" sz="1800" dirty="0"/>
              <a:t>2. Cut </a:t>
            </a: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</a:rPr>
              <a:t>management</a:t>
            </a:r>
          </a:p>
          <a:p>
            <a:r>
              <a:rPr lang="en-US" sz="1800" dirty="0"/>
              <a:t>       </a:t>
            </a:r>
          </a:p>
          <a:p>
            <a:r>
              <a:rPr lang="en-US" sz="1800" dirty="0"/>
              <a:t>       (a) </a:t>
            </a:r>
            <a:r>
              <a:rPr lang="en-US" sz="1800" b="1" dirty="0">
                <a:solidFill>
                  <a:srgbClr val="C00000"/>
                </a:solidFill>
              </a:rPr>
              <a:t>Remove</a:t>
            </a:r>
            <a:r>
              <a:rPr lang="en-US" sz="1800" dirty="0"/>
              <a:t> old cuts that are slack enough</a:t>
            </a:r>
          </a:p>
          <a:p>
            <a:endParaRPr lang="en-US" sz="1800" dirty="0"/>
          </a:p>
          <a:p>
            <a:r>
              <a:rPr lang="en-US" sz="1800" dirty="0"/>
              <a:t>       (b) </a:t>
            </a:r>
            <a:r>
              <a:rPr lang="en-US" sz="1800" b="1" dirty="0">
                <a:solidFill>
                  <a:srgbClr val="C00000"/>
                </a:solidFill>
              </a:rPr>
              <a:t>Discard</a:t>
            </a:r>
            <a:r>
              <a:rPr lang="en-US" sz="1800" dirty="0"/>
              <a:t> cuts if “too parallel” to existing cuts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r>
              <a:rPr lang="en-US" sz="1800" dirty="0"/>
              <a:t>3. ACOPF objective is convex quadratic in many libraries, so not quite an LP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r>
              <a:rPr lang="en-US" sz="1800" dirty="0"/>
              <a:t>4. Using </a:t>
            </a:r>
            <a:r>
              <a:rPr lang="en-US" sz="1800" dirty="0" err="1"/>
              <a:t>Gurobi</a:t>
            </a:r>
            <a:r>
              <a:rPr lang="en-US" sz="1800" dirty="0"/>
              <a:t> barrier as solver</a:t>
            </a:r>
          </a:p>
          <a:p>
            <a:endParaRPr lang="en-US" sz="1800" dirty="0"/>
          </a:p>
          <a:p>
            <a:r>
              <a:rPr lang="en-US" sz="1800" dirty="0"/>
              <a:t>5. </a:t>
            </a:r>
            <a:r>
              <a:rPr lang="en-US" sz="1800" b="1" dirty="0">
                <a:solidFill>
                  <a:srgbClr val="C00000"/>
                </a:solidFill>
              </a:rPr>
              <a:t>Warm starts!!!  </a:t>
            </a:r>
            <a:r>
              <a:rPr lang="en-US" sz="1800" dirty="0"/>
              <a:t>If we have handled a problem instance, and the data changes … why, </a:t>
            </a:r>
            <a:r>
              <a:rPr lang="en-US" sz="1800" b="1" dirty="0">
                <a:solidFill>
                  <a:srgbClr val="C00000"/>
                </a:solidFill>
              </a:rPr>
              <a:t>reuse</a:t>
            </a:r>
            <a:r>
              <a:rPr lang="en-US" sz="1800" dirty="0"/>
              <a:t> the cuts!</a:t>
            </a:r>
          </a:p>
          <a:p>
            <a:endParaRPr lang="en-US" sz="1800" dirty="0"/>
          </a:p>
          <a:p>
            <a:r>
              <a:rPr lang="en-US" sz="1800" dirty="0"/>
              <a:t>This is </a:t>
            </a:r>
            <a:r>
              <a:rPr lang="en-US" sz="1800" b="1" dirty="0"/>
              <a:t>crucial</a:t>
            </a:r>
            <a:r>
              <a:rPr lang="en-US" sz="1800" dirty="0"/>
              <a:t> because in ACOPF there </a:t>
            </a:r>
            <a:r>
              <a:rPr lang="en-US" sz="1800" strike="sngStrike" dirty="0"/>
              <a:t>is</a:t>
            </a:r>
            <a:r>
              <a:rPr lang="en-US" sz="1800" dirty="0"/>
              <a:t> should be, always, a prior run, for </a:t>
            </a:r>
            <a:r>
              <a:rPr lang="en-US" sz="1800" b="1" dirty="0"/>
              <a:t>similar</a:t>
            </a:r>
            <a:r>
              <a:rPr lang="en-US" sz="1800" dirty="0"/>
              <a:t> conditions</a:t>
            </a:r>
          </a:p>
          <a:p>
            <a:pPr lvl="2"/>
            <a:r>
              <a:rPr lang="en-US" sz="1600" dirty="0"/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1801838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923455" y="44406"/>
            <a:ext cx="9877990" cy="447401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0" indent="0" algn="ctr">
              <a:buSzTx/>
              <a:buNone/>
              <a:defRPr sz="4800" b="0">
                <a:solidFill>
                  <a:srgbClr val="2F5597"/>
                </a:solidFill>
              </a:defRPr>
            </a:lvl1pPr>
          </a:lstStyle>
          <a:p>
            <a:r>
              <a:rPr dirty="0"/>
              <a:t>Cutting-Plane vs SOCP (GRB)</a:t>
            </a:r>
          </a:p>
        </p:txBody>
      </p:sp>
      <p:sp>
        <p:nvSpPr>
          <p:cNvPr id="172" name="Text Placeholder 2"/>
          <p:cNvSpPr>
            <a:spLocks noGrp="1"/>
          </p:cNvSpPr>
          <p:nvPr>
            <p:ph type="body" idx="21"/>
          </p:nvPr>
        </p:nvSpPr>
        <p:spPr>
          <a:xfrm>
            <a:off x="1315276" y="7238933"/>
            <a:ext cx="10515601" cy="6667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47500" lnSpcReduction="20000"/>
          </a:bodyPr>
          <a:lstStyle>
            <a:lvl1pPr marL="0" indent="0">
              <a:buSzTx/>
              <a:buNone/>
              <a:defRPr sz="6400"/>
            </a:lvl1pPr>
          </a:lstStyle>
          <a:p>
            <a:r>
              <a:t> </a:t>
            </a:r>
          </a:p>
        </p:txBody>
      </p:sp>
      <p:pic>
        <p:nvPicPr>
          <p:cNvPr id="173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200" y="3422650"/>
            <a:ext cx="101600" cy="1270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74" name="Table 4"/>
          <p:cNvGraphicFramePr/>
          <p:nvPr/>
        </p:nvGraphicFramePr>
        <p:xfrm>
          <a:off x="1775230" y="403802"/>
          <a:ext cx="8174439" cy="5153569"/>
        </p:xfrm>
        <a:graphic>
          <a:graphicData uri="http://schemas.openxmlformats.org/drawingml/2006/table">
            <a:tbl>
              <a:tblPr firstRow="1" bandRow="1"/>
              <a:tblGrid>
                <a:gridCol w="1782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0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3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78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2969">
                <a:tc>
                  <a:txBody>
                    <a:bodyPr/>
                    <a:lstStyle/>
                    <a:p>
                      <a:pPr defTabSz="1828800">
                        <a:defRPr b="0"/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Case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b="0"/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Cutting-Plane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b="0"/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SOCP (GRB)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b="0"/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 </a:t>
                      </a: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1600" b="1" dirty="0" err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Knitro</a:t>
                      </a: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/ Time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ACTIVSg2000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1226298.06 </a:t>
                      </a:r>
                    </a:p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10.60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Did not converge
3.31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sz="1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1228892.08
2.68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2869pegase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133874.82</a:t>
                      </a:r>
                    </a:p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24.04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133876.95
2.74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133999.29
15.71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3375wp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7393163.64</a:t>
                      </a:r>
                    </a:p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25.30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Did not converge</a:t>
                      </a:r>
                    </a:p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5.16 s 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7412072.2
6.60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6468rte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86622.07</a:t>
                      </a:r>
                    </a:p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36.48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Did not converge
16.89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86829.02
59.19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9241pegase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309531.22 </a:t>
                      </a:r>
                    </a:p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98.07 s 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Did not converge
13.96 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315911.56
65.44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ACTIVSg10k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2476814.03</a:t>
                      </a:r>
                    </a:p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58.80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Numerical trouble
66.28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2485898.75
40.89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13569pegase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>
                        <a:defRPr sz="3200">
                          <a:solidFill>
                            <a:srgbClr val="76717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 </a:t>
                      </a:r>
                      <a:r>
                        <a:rPr sz="1600">
                          <a:solidFill>
                            <a:srgbClr val="000000"/>
                          </a:solidFill>
                        </a:rPr>
                        <a:t>379356</a:t>
                      </a:r>
                    </a:p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85.36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Did not converge
40.87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386106.56
91.06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ACTIVSg25k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>
                        <a:defRPr sz="3200">
                          <a:solidFill>
                            <a:srgbClr val="76717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 </a:t>
                      </a:r>
                      <a:r>
                        <a:rPr sz="1600">
                          <a:solidFill>
                            <a:srgbClr val="000000"/>
                          </a:solidFill>
                        </a:rPr>
                        <a:t>5992309.54</a:t>
                      </a:r>
                    </a:p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90.50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Numerical trouble
134.27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6017830.61
54.55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ACTIVSg70k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16168968.20</a:t>
                      </a:r>
                    </a:p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100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Numerical trouble 
226.13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sz="1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16439499.84
174.72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75" name="Parameters: method = Barrier, BarHomogeneous = 1, NumericFocus = 1, BarConvTol = 1e-6, FeasibilityTol = 1e-6, OptimalityTol = 1e-6"/>
          <p:cNvSpPr txBox="1"/>
          <p:nvPr/>
        </p:nvSpPr>
        <p:spPr>
          <a:xfrm>
            <a:off x="923455" y="5674617"/>
            <a:ext cx="6357510" cy="159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2438337"/>
          </a:lstStyle>
          <a:p>
            <a:r>
              <a:rPr sz="700" dirty="0"/>
              <a:t>Params (GRB): method = Barrier without </a:t>
            </a:r>
            <a:r>
              <a:rPr sz="700" dirty="0" err="1"/>
              <a:t>CrossOver</a:t>
            </a:r>
            <a:r>
              <a:rPr sz="700" dirty="0"/>
              <a:t>, </a:t>
            </a:r>
            <a:r>
              <a:rPr sz="700" dirty="0" err="1"/>
              <a:t>BarHomogeneous</a:t>
            </a:r>
            <a:r>
              <a:rPr sz="700" dirty="0"/>
              <a:t> = 1, </a:t>
            </a:r>
            <a:r>
              <a:rPr sz="700" dirty="0" err="1"/>
              <a:t>NumericFocus</a:t>
            </a:r>
            <a:r>
              <a:rPr sz="700" dirty="0"/>
              <a:t> = 1, </a:t>
            </a:r>
            <a:r>
              <a:rPr sz="700" dirty="0" err="1"/>
              <a:t>BarConvTol</a:t>
            </a:r>
            <a:r>
              <a:rPr sz="700" dirty="0"/>
              <a:t> = 1e-6, </a:t>
            </a:r>
            <a:r>
              <a:rPr sz="700" dirty="0" err="1"/>
              <a:t>FeasibilityTol</a:t>
            </a:r>
            <a:r>
              <a:rPr sz="700" dirty="0"/>
              <a:t> = 1e-6, </a:t>
            </a:r>
            <a:r>
              <a:rPr sz="700" dirty="0" err="1"/>
              <a:t>OptimalityTol</a:t>
            </a:r>
            <a:r>
              <a:rPr sz="700" dirty="0"/>
              <a:t> = 1e-6</a:t>
            </a:r>
          </a:p>
        </p:txBody>
      </p:sp>
      <p:sp>
        <p:nvSpPr>
          <p:cNvPr id="176" name="Parameters: method = Barrier, BarHomogeneous = 1, NumericFocus = 1, BarConvTol = 1e-6, FeasibilityTol = 1e-6, OptimalityTol = 1e-6"/>
          <p:cNvSpPr txBox="1"/>
          <p:nvPr/>
        </p:nvSpPr>
        <p:spPr>
          <a:xfrm>
            <a:off x="880767" y="5931945"/>
            <a:ext cx="4918013" cy="159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2438337"/>
          </a:lstStyle>
          <a:p>
            <a:r>
              <a:rPr sz="700" dirty="0"/>
              <a:t>Termination criteria (CP): </a:t>
            </a:r>
            <a:r>
              <a:rPr sz="700" dirty="0" err="1"/>
              <a:t>TimeLimit</a:t>
            </a:r>
            <a:r>
              <a:rPr sz="700" dirty="0"/>
              <a:t> = 100s or </a:t>
            </a:r>
            <a:r>
              <a:rPr sz="700" dirty="0" err="1"/>
              <a:t>MaxIterations</a:t>
            </a:r>
            <a:r>
              <a:rPr sz="700" dirty="0"/>
              <a:t> = 100 or </a:t>
            </a:r>
            <a:r>
              <a:rPr sz="700" dirty="0" err="1"/>
              <a:t>ObjImprovement</a:t>
            </a:r>
            <a:r>
              <a:rPr sz="700" dirty="0"/>
              <a:t> &lt; 1e-5 for 2 consecutive iterations  </a:t>
            </a:r>
          </a:p>
        </p:txBody>
      </p:sp>
      <p:sp>
        <p:nvSpPr>
          <p:cNvPr id="177" name="Machine Specs: Apple M2 Pro, 10 cores, 16 GB RAM | (Knitro) Intel(R) Xeon(R) CPU E5-2687W v3 @ 3.10GHz, 20 cores, 256 GB RAM"/>
          <p:cNvSpPr txBox="1"/>
          <p:nvPr/>
        </p:nvSpPr>
        <p:spPr>
          <a:xfrm>
            <a:off x="880767" y="6215600"/>
            <a:ext cx="9219406" cy="159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r>
              <a:rPr sz="700"/>
              <a:t>Machine Specs: Apple M2 Pro, 10 cores, 16 GB RAM | (Knitro) Intel(R) Xeon(R) CPU E5-2687W v3 @ 3.10GHz, 20 cores, 256 GB RAM 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9"/>
          <p:cNvSpPr txBox="1"/>
          <p:nvPr/>
        </p:nvSpPr>
        <p:spPr>
          <a:xfrm>
            <a:off x="1708090" y="124525"/>
            <a:ext cx="5737807" cy="461665"/>
          </a:xfrm>
          <a:prstGeom prst="rect">
            <a:avLst/>
          </a:prstGeom>
          <a:solidFill>
            <a:srgbClr val="D8E2F3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Very important feature:  the prior run</a:t>
            </a:r>
            <a:endParaRPr dirty="0"/>
          </a:p>
        </p:txBody>
      </p:sp>
      <p:sp>
        <p:nvSpPr>
          <p:cNvPr id="387" name="Google Shape;387;p29"/>
          <p:cNvSpPr txBox="1"/>
          <p:nvPr/>
        </p:nvSpPr>
        <p:spPr>
          <a:xfrm>
            <a:off x="451944" y="662150"/>
            <a:ext cx="9277843" cy="5940088"/>
          </a:xfrm>
          <a:prstGeom prst="rect">
            <a:avLst/>
          </a:prstGeom>
          <a:noFill/>
          <a:ln w="9525" cap="flat" cmpd="sng">
            <a:solidFill>
              <a:srgbClr val="C4E0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ACOPF problems, in the real-world are </a:t>
            </a:r>
            <a:r>
              <a:rPr lang="en-US" sz="2000" strike="sng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never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rarely run “from scratch”.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Rather, they are run with a 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prior solution vector available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285750" marR="0" lvl="0" indent="-158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vector corresponds to a solution previously (recently) computed for a prior (recent) data realization.  </a:t>
            </a:r>
            <a:endParaRPr dirty="0"/>
          </a:p>
          <a:p>
            <a:pPr marL="285750" marR="0" lvl="0" indent="-158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Examples: some loads have changed (a bit).  A few generators may be turned off, and a few, turned on.  Some branches may be turned off/on.</a:t>
            </a:r>
            <a:endParaRPr dirty="0"/>
          </a:p>
          <a:p>
            <a:pPr marL="285750" marR="0" lvl="0" indent="-158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 aggregate change will not be large.</a:t>
            </a:r>
            <a:endParaRPr dirty="0"/>
          </a:p>
          <a:p>
            <a:pPr marL="285750" marR="0" lvl="0" indent="-158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solution amounts to a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migration from the prior solution. 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migration is constrained.</a:t>
            </a: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58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we take this information into account, when solving a relaxation?</a:t>
            </a:r>
            <a:endParaRPr dirty="0"/>
          </a:p>
          <a:p>
            <a:pPr marL="285750" marR="0" lvl="0" indent="-158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YES!</a:t>
            </a: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1286069" y="106602"/>
            <a:ext cx="9877989" cy="447401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0" indent="0" algn="ctr">
              <a:buSzTx/>
              <a:buNone/>
              <a:defRPr sz="4800" b="0">
                <a:solidFill>
                  <a:srgbClr val="2F5597"/>
                </a:solidFill>
              </a:defRPr>
            </a:lvl1pPr>
          </a:lstStyle>
          <a:p>
            <a:r>
              <a:rPr dirty="0"/>
              <a:t>Warm-Started LP-based Relaxation</a:t>
            </a:r>
          </a:p>
        </p:txBody>
      </p:sp>
      <p:pic>
        <p:nvPicPr>
          <p:cNvPr id="189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200" y="3422650"/>
            <a:ext cx="101600" cy="1270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90" name="Table 4"/>
          <p:cNvGraphicFramePr/>
          <p:nvPr/>
        </p:nvGraphicFramePr>
        <p:xfrm>
          <a:off x="830217" y="839770"/>
          <a:ext cx="10363094" cy="4808125"/>
        </p:xfrm>
        <a:graphic>
          <a:graphicData uri="http://schemas.openxmlformats.org/drawingml/2006/table">
            <a:tbl>
              <a:tblPr firstRow="1" bandRow="1"/>
              <a:tblGrid>
                <a:gridCol w="1580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8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69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24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5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1855">
                <a:tc>
                  <a:txBody>
                    <a:bodyPr/>
                    <a:lstStyle/>
                    <a:p>
                      <a:pPr algn="r" defTabSz="1828800">
                        <a:defRPr b="0"/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Case Name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7620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>
                        <a:defRPr b="0"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Warm-started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Relaxation / Time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7620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>
                        <a:defRPr b="0"/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SOCP (GRB) /Time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7620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>
                        <a:defRPr b="0"/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SOCP (Knitro) / Time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7620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b="0"/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 AC (Knitro) / Time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7620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759"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2383wp
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762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#cuts = 2713                  INFEASIBLE </a:t>
                      </a:r>
                    </a:p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0.59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762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NC
2.39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762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NC </a:t>
                      </a:r>
                    </a:p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484.97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762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                    LOC INF
                             23.81 s  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762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6927"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2869pegase
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#cuts = 8263                   141064.97</a:t>
                      </a:r>
                    </a:p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1.07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141078.61
2.47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141078.60
6.30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               141221.09 
                             19.46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764"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6468rte
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#cuts = 12755                   91590.15</a:t>
                      </a:r>
                    </a:p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2.06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NC
15.44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91606.60</a:t>
                      </a:r>
                    </a:p>
                    <a:p>
                      <a:pPr algn="r" defTabSz="1828800">
                        <a:defRPr sz="3200">
                          <a:solidFill>
                            <a:srgbClr val="53535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>
                          <a:solidFill>
                            <a:srgbClr val="000000"/>
                          </a:solidFill>
                        </a:rPr>
                        <a:t>26.57</a:t>
                      </a:r>
                      <a:r>
                        <a:rPr sz="1600"/>
                        <a:t> </a:t>
                      </a:r>
                      <a:r>
                        <a:rPr sz="1600">
                          <a:solidFill>
                            <a:srgbClr val="000000"/>
                          </a:solidFill>
                        </a:rPr>
                        <a:t>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LOC INF</a:t>
                      </a:r>
                    </a:p>
                    <a:p>
                      <a:pPr algn="l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                           126.38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0764"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9241pegase
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#cuts = 29703                 326435.86 </a:t>
                      </a:r>
                    </a:p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8.52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NC
13.44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326172.43
40.58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332856.71</a:t>
                      </a:r>
                    </a:p>
                    <a:p>
                      <a:pPr algn="l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                             24.84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0764"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ACTIVSg10k
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#cuts = 18249               2642207.04</a:t>
                      </a:r>
                    </a:p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4.57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NT
53.67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2634748.87</a:t>
                      </a:r>
                    </a:p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24.41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             2654928.94
                             97.49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0764"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13569pegase
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#cuts = 38047                 379914.56</a:t>
                      </a:r>
                    </a:p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9.95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NC
40.58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379617.72
41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               386580.87
                           149.84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0764">
                <a:tc>
                  <a:txBody>
                    <a:bodyPr/>
                    <a:lstStyle/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ACTIVSg25k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#cuts = 43175               6372978.93</a:t>
                      </a:r>
                    </a:p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11.80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NT
83.03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6346601.18</a:t>
                      </a:r>
                    </a:p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110.30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6407815.19</a:t>
                      </a:r>
                    </a:p>
                    <a:p>
                      <a:pPr algn="l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                                56.5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0764">
                <a:tc>
                  <a:txBody>
                    <a:bodyPr/>
                    <a:lstStyle/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ACTIVSg70k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#cuts =  110106          18444551.55</a:t>
                      </a:r>
                    </a:p>
                    <a:p>
                      <a:pPr algn="r" defTabSz="18288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32.07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NT
293.12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828800"/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18455505.44
614.14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1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             18872520.7 
                           210.37 s</a:t>
                      </a:r>
                    </a:p>
                  </a:txBody>
                  <a:tcPr marL="22860" marR="22860" marT="22860" marB="2286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91" name="Loads perturbed Normal(5%,5%)"/>
          <p:cNvSpPr txBox="1"/>
          <p:nvPr/>
        </p:nvSpPr>
        <p:spPr>
          <a:xfrm>
            <a:off x="3387193" y="531002"/>
            <a:ext cx="5675742" cy="300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828800">
              <a:lnSpc>
                <a:spcPct val="90000"/>
              </a:lnSpc>
              <a:spcBef>
                <a:spcPts val="2000"/>
              </a:spcBef>
              <a:buFont typeface="Arial"/>
              <a:defRPr sz="4800">
                <a:solidFill>
                  <a:srgbClr val="2F559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800" dirty="0"/>
              <a:t>Loads perturbed Normal(5%,5%)</a:t>
            </a:r>
          </a:p>
        </p:txBody>
      </p:sp>
      <p:sp>
        <p:nvSpPr>
          <p:cNvPr id="192" name="Parameters (Knitro): feastol_abs = 1e-03, opttol_abs = 1e-3, blasoptionlib = Intel MKL, numthreads = 20 linsolver = MA97"/>
          <p:cNvSpPr txBox="1"/>
          <p:nvPr/>
        </p:nvSpPr>
        <p:spPr>
          <a:xfrm>
            <a:off x="379353" y="5989798"/>
            <a:ext cx="10515601" cy="159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2438337"/>
          </a:lstStyle>
          <a:p>
            <a:r>
              <a:rPr sz="700" dirty="0"/>
              <a:t>Parameters (</a:t>
            </a:r>
            <a:r>
              <a:rPr sz="700" dirty="0" err="1"/>
              <a:t>Knitro</a:t>
            </a:r>
            <a:r>
              <a:rPr sz="700" dirty="0"/>
              <a:t>): </a:t>
            </a:r>
            <a:r>
              <a:rPr sz="700" dirty="0" err="1"/>
              <a:t>feastol_abs</a:t>
            </a:r>
            <a:r>
              <a:rPr sz="700" dirty="0"/>
              <a:t> = 1e-03, </a:t>
            </a:r>
            <a:r>
              <a:rPr sz="700" dirty="0" err="1"/>
              <a:t>opttol_abs</a:t>
            </a:r>
            <a:r>
              <a:rPr sz="700" dirty="0"/>
              <a:t> = 1e-3, </a:t>
            </a:r>
            <a:r>
              <a:rPr sz="700" dirty="0" err="1"/>
              <a:t>blasoptionlib</a:t>
            </a:r>
            <a:r>
              <a:rPr sz="700" dirty="0"/>
              <a:t> = Intel MKL, </a:t>
            </a:r>
            <a:r>
              <a:rPr sz="700" dirty="0" err="1"/>
              <a:t>numthreads</a:t>
            </a:r>
            <a:r>
              <a:rPr sz="700" dirty="0"/>
              <a:t> = 20 </a:t>
            </a:r>
            <a:r>
              <a:rPr sz="700" dirty="0" err="1"/>
              <a:t>linsolver</a:t>
            </a:r>
            <a:r>
              <a:rPr sz="700" dirty="0"/>
              <a:t> = MA97</a:t>
            </a:r>
          </a:p>
        </p:txBody>
      </p:sp>
      <p:sp>
        <p:nvSpPr>
          <p:cNvPr id="193" name="Parameters (Gurobi and CP): method = Barrier, BarHomogeneous = 1, NumericFocus = 1, BarConvTol = 1e-6, FeasibilityTol = 1e-6, OptimalityTol = 1e-6"/>
          <p:cNvSpPr txBox="1"/>
          <p:nvPr/>
        </p:nvSpPr>
        <p:spPr>
          <a:xfrm>
            <a:off x="379353" y="5746418"/>
            <a:ext cx="11083148" cy="159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2438337"/>
          </a:lstStyle>
          <a:p>
            <a:r>
              <a:rPr sz="700"/>
              <a:t>Parameters (Gurobi and CP): method = Barrier, BarHomogeneous = 1, NumericFocus = 1, BarConvTol = 1e-6, FeasibilityTol = 1e-6, OptimalityTol = 1e-6</a:t>
            </a:r>
          </a:p>
        </p:txBody>
      </p:sp>
      <p:sp>
        <p:nvSpPr>
          <p:cNvPr id="194" name="NC = Did not converge, NT = Numerical trouble encountered, LOC INF = Problem may be locally infeasible"/>
          <p:cNvSpPr txBox="1"/>
          <p:nvPr/>
        </p:nvSpPr>
        <p:spPr>
          <a:xfrm>
            <a:off x="379353" y="6213036"/>
            <a:ext cx="8765476" cy="159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2438337"/>
          </a:lstStyle>
          <a:p>
            <a:r>
              <a:rPr sz="700" b="1" dirty="0"/>
              <a:t>NC = Did not converge, NT = Numerical trouble encountered</a:t>
            </a:r>
            <a:r>
              <a:rPr sz="700" dirty="0"/>
              <a:t>, LOC INF = Problem may be locally infeasible</a:t>
            </a:r>
          </a:p>
        </p:txBody>
      </p:sp>
      <p:sp>
        <p:nvSpPr>
          <p:cNvPr id="195" name="Machine Specs: Apple M2 Pro, 10 cores, 16 GB RAM | (Knitro) Intel(R) Xeon(R) CPU E5-2687W v3 @ 3.10GHz, 20 cores, 256 GB RAM"/>
          <p:cNvSpPr txBox="1"/>
          <p:nvPr/>
        </p:nvSpPr>
        <p:spPr>
          <a:xfrm>
            <a:off x="712099" y="6456416"/>
            <a:ext cx="9219405" cy="159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r>
              <a:rPr sz="700"/>
              <a:t>Machine Specs: Apple M2 Pro, 10 cores, 16 GB RAM | (Knitro) Intel(R) Xeon(R) CPU E5-2687W v3 @ 3.10GHz, 20 cores, 256 GB RAM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E3392D2-B3E0-BFD0-9800-26C01D790430}"/>
              </a:ext>
            </a:extLst>
          </p:cNvPr>
          <p:cNvCxnSpPr>
            <a:cxnSpLocks/>
          </p:cNvCxnSpPr>
          <p:nvPr/>
        </p:nvCxnSpPr>
        <p:spPr>
          <a:xfrm flipH="1" flipV="1">
            <a:off x="5246255" y="5568386"/>
            <a:ext cx="4100945" cy="9675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6AAB18B-BD3D-F025-4D04-BCAFB6AF9675}"/>
              </a:ext>
            </a:extLst>
          </p:cNvPr>
          <p:cNvCxnSpPr>
            <a:cxnSpLocks/>
          </p:cNvCxnSpPr>
          <p:nvPr/>
        </p:nvCxnSpPr>
        <p:spPr>
          <a:xfrm>
            <a:off x="72835" y="5351840"/>
            <a:ext cx="91545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9775D6E-F9C8-EEE1-19C2-85A30F7F1B81}"/>
              </a:ext>
            </a:extLst>
          </p:cNvPr>
          <p:cNvCxnSpPr>
            <a:cxnSpLocks/>
          </p:cNvCxnSpPr>
          <p:nvPr/>
        </p:nvCxnSpPr>
        <p:spPr>
          <a:xfrm flipV="1">
            <a:off x="9919811" y="5575493"/>
            <a:ext cx="970079" cy="8623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5853CB2-46DE-DD2F-9AFD-013760A43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7708" y="6300013"/>
            <a:ext cx="411595" cy="41928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B7E66-3D4F-AE71-D893-F99D959C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89" y="0"/>
            <a:ext cx="3310758" cy="339067"/>
          </a:xfrm>
        </p:spPr>
        <p:txBody>
          <a:bodyPr>
            <a:noAutofit/>
          </a:bodyPr>
          <a:lstStyle/>
          <a:p>
            <a:r>
              <a:rPr lang="en-US" sz="2000" b="1" dirty="0"/>
              <a:t>Flow decomposition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3A4F4E-1C21-4B46-A985-2454165F0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606" y="339067"/>
            <a:ext cx="8324193" cy="643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45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"/>
          <p:cNvSpPr txBox="1"/>
          <p:nvPr/>
        </p:nvSpPr>
        <p:spPr>
          <a:xfrm>
            <a:off x="838080" y="106325"/>
            <a:ext cx="10515240" cy="642047"/>
          </a:xfrm>
          <a:prstGeom prst="rect">
            <a:avLst/>
          </a:prstGeom>
          <a:solidFill>
            <a:srgbClr val="1E4E79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ISOs: Independent System Operators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RTOs: Regional Transmission Operators</a:t>
            </a: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4"/>
          <p:cNvSpPr txBox="1"/>
          <p:nvPr/>
        </p:nvSpPr>
        <p:spPr>
          <a:xfrm>
            <a:off x="838080" y="478465"/>
            <a:ext cx="10515240" cy="629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800100" marR="0" lvl="0" indent="-1905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0" indent="-228600" algn="just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0" indent="-228600" algn="just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0" indent="-228600" algn="just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just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171450" algn="just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171450" algn="just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0" indent="-228600" algn="just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0" indent="-228600" algn="just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just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4"/>
          <p:cNvSpPr txBox="1"/>
          <p:nvPr/>
        </p:nvSpPr>
        <p:spPr>
          <a:xfrm>
            <a:off x="1594883" y="5259965"/>
            <a:ext cx="10313581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ISO/RTO controls the grid in its territory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Power can travel between neighboring entities, but in a constrained manner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entity operates the </a:t>
            </a: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markets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(energy, capacity, and reserves) in its territory </a:t>
            </a:r>
            <a:endParaRPr/>
          </a:p>
        </p:txBody>
      </p:sp>
      <p:pic>
        <p:nvPicPr>
          <p:cNvPr id="147" name="Google Shape;14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4883" y="1051258"/>
            <a:ext cx="6188676" cy="3905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50100" y="3007282"/>
            <a:ext cx="5041900" cy="378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2607" y="410132"/>
            <a:ext cx="6743700" cy="519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5"/>
          <p:cNvSpPr txBox="1"/>
          <p:nvPr/>
        </p:nvSpPr>
        <p:spPr>
          <a:xfrm>
            <a:off x="7984503" y="1018095"/>
            <a:ext cx="307238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NY ISO system: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1814 buses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500+ generators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 GW peak load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</a:t>
            </a: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very large system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2650" y="0"/>
            <a:ext cx="7569200" cy="51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93648" y="3770252"/>
            <a:ext cx="3961884" cy="185851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6"/>
          <p:cNvSpPr txBox="1"/>
          <p:nvPr/>
        </p:nvSpPr>
        <p:spPr>
          <a:xfrm>
            <a:off x="7895200" y="2214230"/>
            <a:ext cx="430924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Generator produces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AC current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a given </a:t>
            </a: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AC voltage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Both at the given frequency (60 Hz or 50 Hz) </a:t>
            </a:r>
            <a:endParaRPr/>
          </a:p>
        </p:txBody>
      </p:sp>
      <p:cxnSp>
        <p:nvCxnSpPr>
          <p:cNvPr id="162" name="Google Shape;162;p6"/>
          <p:cNvCxnSpPr/>
          <p:nvPr/>
        </p:nvCxnSpPr>
        <p:spPr>
          <a:xfrm flipH="1">
            <a:off x="7895200" y="3087748"/>
            <a:ext cx="3298317" cy="498944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63" name="Google Shape;163;p6"/>
          <p:cNvSpPr txBox="1"/>
          <p:nvPr/>
        </p:nvSpPr>
        <p:spPr>
          <a:xfrm>
            <a:off x="9333185" y="4514841"/>
            <a:ext cx="51710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Current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x </a:t>
            </a:r>
            <a:r>
              <a:rPr lang="en-US" sz="1800" b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Voltage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</a:t>
            </a:r>
            <a:r>
              <a:rPr lang="en-US" sz="18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Power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095" y="557268"/>
            <a:ext cx="5411985" cy="3573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7145" y="3104930"/>
            <a:ext cx="5822731" cy="3396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231" y="188536"/>
            <a:ext cx="6921479" cy="2825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25287" y="267927"/>
            <a:ext cx="4811026" cy="3161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9859" y="3398660"/>
            <a:ext cx="4612511" cy="52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8174" y="5509909"/>
            <a:ext cx="5207000" cy="59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8"/>
          <p:cNvSpPr/>
          <p:nvPr/>
        </p:nvSpPr>
        <p:spPr>
          <a:xfrm flipH="1">
            <a:off x="2922311" y="2749923"/>
            <a:ext cx="235670" cy="64873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8"/>
          <p:cNvSpPr/>
          <p:nvPr/>
        </p:nvSpPr>
        <p:spPr>
          <a:xfrm>
            <a:off x="5384980" y="4925709"/>
            <a:ext cx="207390" cy="584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8"/>
          <p:cNvSpPr txBox="1"/>
          <p:nvPr/>
        </p:nvSpPr>
        <p:spPr>
          <a:xfrm>
            <a:off x="2785242" y="4412553"/>
            <a:ext cx="339533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incurred at generators</a:t>
            </a:r>
            <a:endParaRPr/>
          </a:p>
        </p:txBody>
      </p:sp>
      <p:sp>
        <p:nvSpPr>
          <p:cNvPr id="181" name="Google Shape;181;p8"/>
          <p:cNvSpPr/>
          <p:nvPr/>
        </p:nvSpPr>
        <p:spPr>
          <a:xfrm flipH="1">
            <a:off x="3779901" y="3845138"/>
            <a:ext cx="235670" cy="64873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8"/>
          <p:cNvSpPr txBox="1"/>
          <p:nvPr/>
        </p:nvSpPr>
        <p:spPr>
          <a:xfrm>
            <a:off x="7876800" y="4309209"/>
            <a:ext cx="2989921" cy="369332"/>
          </a:xfrm>
          <a:prstGeom prst="rect">
            <a:avLst/>
          </a:prstGeom>
          <a:solidFill>
            <a:srgbClr val="FFF2C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formulated around 1960</a:t>
            </a:r>
            <a:endParaRPr sz="18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2100" y="317499"/>
            <a:ext cx="8603250" cy="5904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1127</TotalTime>
  <Words>2279</Words>
  <Application>Microsoft Macintosh PowerPoint</Application>
  <PresentationFormat>Widescreen</PresentationFormat>
  <Paragraphs>485</Paragraphs>
  <Slides>34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Menlo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Flow decomposition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51</cp:revision>
  <dcterms:created xsi:type="dcterms:W3CDTF">2022-11-08T02:00:02Z</dcterms:created>
  <dcterms:modified xsi:type="dcterms:W3CDTF">2023-10-14T00:19:46Z</dcterms:modified>
</cp:coreProperties>
</file>