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147376004" r:id="rId4"/>
    <p:sldId id="2147376012" r:id="rId5"/>
    <p:sldId id="2147376005" r:id="rId6"/>
    <p:sldId id="2147376006" r:id="rId7"/>
    <p:sldId id="2147376011" r:id="rId8"/>
    <p:sldId id="2147376008" r:id="rId9"/>
    <p:sldId id="2147376009" r:id="rId10"/>
    <p:sldId id="2147376010" r:id="rId11"/>
  </p:sldIdLst>
  <p:sldSz cx="12192000" cy="6858000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5" roundtripDataSignature="AMtx7mhMSvaisNJw3KH89VLGLKOepfovX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C85466C-F19E-4672-828D-154BC7B1A51D}">
  <a:tblStyle styleId="{FC85466C-F19E-4672-828D-154BC7B1A51D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6E6E6"/>
          </a:solidFill>
        </a:fill>
      </a:tcStyle>
    </a:wholeTbl>
    <a:band1H>
      <a:tcTxStyle/>
      <a:tcStyle>
        <a:tcBdr/>
        <a:fill>
          <a:solidFill>
            <a:srgbClr val="CACAC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ACAC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dk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dk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30B1A7E5-F52B-41EB-8C95-4D1D411421B4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672"/>
    <p:restoredTop sz="94807"/>
  </p:normalViewPr>
  <p:slideViewPr>
    <p:cSldViewPr snapToGrid="0">
      <p:cViewPr varScale="1">
        <p:scale>
          <a:sx n="124" d="100"/>
          <a:sy n="124" d="100"/>
        </p:scale>
        <p:origin x="32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3" Type="http://schemas.openxmlformats.org/officeDocument/2006/relationships/slide" Target="slides/slide2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45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48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962997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197614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093454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541527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152847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666015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63242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302779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 type="tx">
  <p:cSld name="TITLE_AND_BOD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2"/>
          <p:cNvSpPr txBox="1"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2"/>
          <p:cNvSpPr txBox="1">
            <a:spLocks noGrp="1"/>
          </p:cNvSpPr>
          <p:nvPr>
            <p:ph type="subTitle" idx="1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lvl="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lvl="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lvl="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lvl="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46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46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0" name="Google Shape;100;p4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4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4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py Slide">
  <p:cSld name="Copy Slide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3"/>
          <p:cNvSpPr txBox="1"/>
          <p:nvPr/>
        </p:nvSpPr>
        <p:spPr>
          <a:xfrm>
            <a:off x="-949124" y="145841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25000" lnSpcReduction="20000"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33"/>
          <p:cNvSpPr txBox="1"/>
          <p:nvPr/>
        </p:nvSpPr>
        <p:spPr>
          <a:xfrm>
            <a:off x="-1215342" y="163203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25000" lnSpcReduction="20000"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21;p33"/>
          <p:cNvSpPr txBox="1">
            <a:spLocks noGrp="1"/>
          </p:cNvSpPr>
          <p:nvPr>
            <p:ph type="body" idx="1"/>
          </p:nvPr>
        </p:nvSpPr>
        <p:spPr>
          <a:xfrm>
            <a:off x="838200" y="466725"/>
            <a:ext cx="7542213" cy="666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82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843D"/>
              </a:buClr>
              <a:buSzPts val="4000"/>
              <a:buChar char="•"/>
              <a:defRPr sz="4000" b="1" i="0">
                <a:solidFill>
                  <a:srgbClr val="00843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" name="Google Shape;22;p33"/>
          <p:cNvSpPr txBox="1">
            <a:spLocks noGrp="1"/>
          </p:cNvSpPr>
          <p:nvPr>
            <p:ph type="body" idx="2"/>
          </p:nvPr>
        </p:nvSpPr>
        <p:spPr>
          <a:xfrm>
            <a:off x="838200" y="1207505"/>
            <a:ext cx="10515600" cy="666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 sz="3600" b="1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" name="Google Shape;23;p33"/>
          <p:cNvSpPr txBox="1">
            <a:spLocks noGrp="1"/>
          </p:cNvSpPr>
          <p:nvPr>
            <p:ph type="body" idx="3"/>
          </p:nvPr>
        </p:nvSpPr>
        <p:spPr>
          <a:xfrm>
            <a:off x="838199" y="2664566"/>
            <a:ext cx="10515599" cy="3512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/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3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53" name="Google Shape;53;p3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3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4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4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p4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0" name="Google Shape;60;p4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4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4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4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6" name="Google Shape;66;p4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7" name="Google Shape;67;p4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8" name="Google Shape;68;p4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4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4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4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4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4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4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43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80" name="Google Shape;80;p43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1" name="Google Shape;81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4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44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87" name="Google Shape;87;p44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8" name="Google Shape;88;p4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4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4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45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4" name="Google Shape;94;p4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4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4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3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Google Shape;107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415" y="9427"/>
            <a:ext cx="4254848" cy="2544587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"/>
          <p:cNvSpPr txBox="1"/>
          <p:nvPr/>
        </p:nvSpPr>
        <p:spPr>
          <a:xfrm>
            <a:off x="5231876" y="688157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1"/>
          <p:cNvSpPr/>
          <p:nvPr/>
        </p:nvSpPr>
        <p:spPr>
          <a:xfrm>
            <a:off x="2367860" y="2682149"/>
            <a:ext cx="9225049" cy="2298453"/>
          </a:xfrm>
          <a:prstGeom prst="roundRect">
            <a:avLst>
              <a:gd name="adj" fmla="val 16667"/>
            </a:avLst>
          </a:prstGeom>
          <a:solidFill>
            <a:srgbClr val="002060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Heuristics for the GO competition</a:t>
            </a:r>
            <a:endParaRPr dirty="0"/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Daniel </a:t>
            </a:r>
            <a:r>
              <a:rPr lang="en-US" sz="2400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Bienstock</a:t>
            </a:r>
            <a:r>
              <a:rPr lang="en-US" sz="24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, Columbia University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lt1"/>
                </a:solidFill>
              </a:rPr>
              <a:t>Richard Waltz, </a:t>
            </a:r>
            <a:r>
              <a:rPr lang="en-US" sz="2400" dirty="0" err="1">
                <a:solidFill>
                  <a:schemeClr val="lt1"/>
                </a:solidFill>
              </a:rPr>
              <a:t>Artelys</a:t>
            </a:r>
            <a:endParaRPr sz="24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Google Shape;116;p2">
            <a:extLst>
              <a:ext uri="{FF2B5EF4-FFF2-40B4-BE49-F238E27FC236}">
                <a16:creationId xmlns:a16="http://schemas.microsoft.com/office/drawing/2014/main" id="{C2C75E82-5738-9FC4-29E8-477A4E7E50FB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084777" y="4460339"/>
            <a:ext cx="294198" cy="3113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"/>
          <p:cNvSpPr txBox="1"/>
          <p:nvPr/>
        </p:nvSpPr>
        <p:spPr>
          <a:xfrm>
            <a:off x="407260" y="10211"/>
            <a:ext cx="11282400" cy="637093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What we would like to see in </a:t>
            </a:r>
            <a:r>
              <a:rPr lang="en-US" sz="2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GO4</a:t>
            </a:r>
            <a:endParaRPr sz="28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endParaRPr lang="en-US" sz="1800" b="1" dirty="0">
              <a:solidFill>
                <a:schemeClr val="dk1"/>
              </a:solidFill>
              <a:latin typeface="Calibri"/>
              <a:cs typeface="Calibri"/>
              <a:sym typeface="Calibri"/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1" dirty="0">
                <a:solidFill>
                  <a:srgbClr val="FF0000"/>
                </a:solidFill>
                <a:latin typeface="Calibri"/>
                <a:cs typeface="Calibri"/>
                <a:sym typeface="Calibri"/>
              </a:rPr>
              <a:t>Day-ahead markets </a:t>
            </a:r>
            <a:r>
              <a:rPr lang="en-US" sz="1800" b="1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with genuine uncertainty for real-time.  </a:t>
            </a:r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</a:pPr>
            <a:endParaRPr lang="en-US" sz="1800" b="1" dirty="0">
              <a:solidFill>
                <a:schemeClr val="dk1"/>
              </a:solidFill>
              <a:latin typeface="Calibri"/>
              <a:cs typeface="Calibri"/>
              <a:sym typeface="Calibri"/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endParaRPr lang="en-US" sz="1800" b="1" dirty="0">
              <a:solidFill>
                <a:schemeClr val="dk1"/>
              </a:solidFill>
              <a:latin typeface="Calibri"/>
              <a:cs typeface="Calibri"/>
              <a:sym typeface="Calibri"/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1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In other words</a:t>
            </a:r>
            <a:r>
              <a:rPr lang="en-US" sz="1800" b="1" dirty="0">
                <a:solidFill>
                  <a:srgbClr val="FF0000"/>
                </a:solidFill>
                <a:latin typeface="Calibri"/>
                <a:cs typeface="Calibri"/>
                <a:sym typeface="Calibri"/>
              </a:rPr>
              <a:t>, multi-time period ACOPF SCUC with realistic uncertainty.</a:t>
            </a: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endParaRPr lang="en-US" sz="1800" b="1" dirty="0">
              <a:solidFill>
                <a:schemeClr val="dk1"/>
              </a:solidFill>
              <a:latin typeface="Calibri"/>
              <a:cs typeface="Calibri"/>
              <a:sym typeface="Calibri"/>
            </a:endParaRPr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</a:pPr>
            <a:endParaRPr lang="en-US" sz="1800" b="1" dirty="0">
              <a:solidFill>
                <a:schemeClr val="dk1"/>
              </a:solidFill>
              <a:latin typeface="Calibri"/>
              <a:cs typeface="Calibri"/>
              <a:sym typeface="Calibri"/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Better notation (and links).</a:t>
            </a:r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</a:pPr>
            <a:endParaRPr lang="en-US" sz="1800" b="1" dirty="0">
              <a:solidFill>
                <a:schemeClr val="dk1"/>
              </a:solidFill>
              <a:latin typeface="Calibri"/>
              <a:cs typeface="Calibri"/>
              <a:sym typeface="Calibri"/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endParaRPr lang="en-US" sz="1800" b="1" dirty="0">
              <a:solidFill>
                <a:schemeClr val="dk1"/>
              </a:solidFill>
              <a:latin typeface="Calibri"/>
              <a:cs typeface="Calibri"/>
              <a:sym typeface="Calibri"/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  <a:sym typeface="Calibri"/>
              </a:rPr>
              <a:t>All constraint data pre-computed!  Including intervals!  Part of the input!</a:t>
            </a:r>
            <a:endParaRPr lang="en-US" sz="1800" dirty="0">
              <a:solidFill>
                <a:schemeClr val="dk1"/>
              </a:solidFill>
              <a:latin typeface="Calibri"/>
              <a:cs typeface="Calibri"/>
              <a:sym typeface="Calibri"/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endParaRPr lang="en-US" sz="1800" b="1" dirty="0">
              <a:solidFill>
                <a:schemeClr val="dk1"/>
              </a:solidFill>
              <a:latin typeface="Calibri"/>
              <a:cs typeface="Calibri"/>
              <a:sym typeface="Calibri"/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endParaRPr lang="en-US" sz="1800" b="1" dirty="0">
              <a:solidFill>
                <a:schemeClr val="dk1"/>
              </a:solidFill>
              <a:latin typeface="Calibri"/>
              <a:cs typeface="Calibri"/>
              <a:sym typeface="Calibri"/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endParaRPr lang="en-US" sz="1800" b="1" dirty="0">
              <a:solidFill>
                <a:schemeClr val="dk1"/>
              </a:solidFill>
              <a:latin typeface="Calibri"/>
              <a:cs typeface="Calibri"/>
              <a:sym typeface="Calibri"/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endParaRPr lang="en-US" sz="1800" b="1" dirty="0">
              <a:solidFill>
                <a:schemeClr val="dk1"/>
              </a:solidFill>
              <a:latin typeface="Calibri"/>
              <a:cs typeface="Calibri"/>
              <a:sym typeface="Calibri"/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endParaRPr lang="en-US" sz="1800" b="1" dirty="0">
              <a:solidFill>
                <a:schemeClr val="dk1"/>
              </a:solidFill>
              <a:latin typeface="Calibri"/>
              <a:cs typeface="Calibri"/>
              <a:sym typeface="Calibri"/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endParaRPr lang="en-US" sz="1800" b="1" dirty="0">
              <a:solidFill>
                <a:schemeClr val="dk1"/>
              </a:solidFill>
              <a:latin typeface="Calibri"/>
              <a:cs typeface="Calibri"/>
              <a:sym typeface="Calibri"/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3600" b="1" dirty="0">
                <a:solidFill>
                  <a:srgbClr val="FF0000"/>
                </a:solidFill>
                <a:latin typeface="Calibri"/>
                <a:cs typeface="Calibri"/>
                <a:sym typeface="Calibri"/>
              </a:rPr>
              <a:t>Thanks ARPA-E!  </a:t>
            </a:r>
            <a:r>
              <a:rPr lang="en-US" sz="2400" b="1" dirty="0">
                <a:solidFill>
                  <a:srgbClr val="FF0000"/>
                </a:solidFill>
                <a:latin typeface="Calibri"/>
                <a:cs typeface="Calibri"/>
                <a:sym typeface="Calibri"/>
              </a:rPr>
              <a:t>Especially the PNNL guys.</a:t>
            </a:r>
            <a:endParaRPr sz="2400" dirty="0">
              <a:solidFill>
                <a:srgbClr val="FF0000"/>
              </a:solidFill>
            </a:endParaRPr>
          </a:p>
          <a:p>
            <a:pPr marL="4572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395367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"/>
          <p:cNvSpPr txBox="1"/>
          <p:nvPr/>
        </p:nvSpPr>
        <p:spPr>
          <a:xfrm>
            <a:off x="0" y="0"/>
            <a:ext cx="12086896" cy="686337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Some elements of our approach</a:t>
            </a:r>
            <a:endParaRPr sz="2800" b="1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Underlying solver: </a:t>
            </a:r>
            <a:r>
              <a:rPr lang="en-US" sz="1800" b="1" dirty="0" err="1">
                <a:solidFill>
                  <a:schemeClr val="bg2">
                    <a:lumMod val="75000"/>
                  </a:schemeClr>
                </a:solidFill>
                <a:latin typeface="Calibri"/>
                <a:cs typeface="Calibri"/>
                <a:sym typeface="Calibri"/>
              </a:rPr>
              <a:t>Knitro</a:t>
            </a:r>
            <a:r>
              <a:rPr lang="en-US" sz="180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.  Almost included </a:t>
            </a:r>
            <a:r>
              <a:rPr lang="en-US" sz="1800" b="1" dirty="0" err="1">
                <a:solidFill>
                  <a:schemeClr val="bg2">
                    <a:lumMod val="75000"/>
                  </a:schemeClr>
                </a:solidFill>
                <a:latin typeface="Calibri"/>
                <a:cs typeface="Calibri"/>
                <a:sym typeface="Calibri"/>
              </a:rPr>
              <a:t>Gurobi</a:t>
            </a:r>
            <a:r>
              <a:rPr lang="en-US" sz="180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, as well, but out of time.</a:t>
            </a: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endParaRPr lang="en-US" sz="1800" dirty="0">
              <a:solidFill>
                <a:schemeClr val="dk1"/>
              </a:solidFill>
              <a:latin typeface="Calibri"/>
              <a:cs typeface="Calibri"/>
              <a:sym typeface="Calibri"/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1" dirty="0">
                <a:solidFill>
                  <a:schemeClr val="accent5">
                    <a:lumMod val="50000"/>
                  </a:schemeClr>
                </a:solidFill>
                <a:latin typeface="Calibri"/>
                <a:cs typeface="Calibri"/>
                <a:sym typeface="Calibri"/>
              </a:rPr>
              <a:t>Python</a:t>
            </a:r>
            <a:r>
              <a:rPr lang="en-US" sz="1800" b="1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.  Why.  </a:t>
            </a:r>
            <a:r>
              <a:rPr lang="en-US" sz="180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We envisioned switching to a C-based approach, eventually.</a:t>
            </a:r>
            <a:endParaRPr lang="en-US" sz="1800" b="1" dirty="0">
              <a:solidFill>
                <a:schemeClr val="dk1"/>
              </a:solidFill>
              <a:latin typeface="Calibri"/>
              <a:cs typeface="Calibri"/>
              <a:sym typeface="Calibri"/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endParaRPr lang="en-US" sz="1800" b="1" dirty="0">
              <a:solidFill>
                <a:schemeClr val="dk1"/>
              </a:solidFill>
              <a:latin typeface="Calibri"/>
              <a:cs typeface="Calibri"/>
              <a:sym typeface="Calibri"/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1" dirty="0">
                <a:solidFill>
                  <a:schemeClr val="accent5">
                    <a:lumMod val="50000"/>
                  </a:schemeClr>
                </a:solidFill>
                <a:latin typeface="Calibri"/>
                <a:cs typeface="Calibri"/>
                <a:sym typeface="Calibri"/>
              </a:rPr>
              <a:t>AMPL</a:t>
            </a:r>
            <a:r>
              <a:rPr lang="en-US" sz="1800" b="1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.  Why?  </a:t>
            </a:r>
            <a:r>
              <a:rPr lang="en-US" sz="180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Interior-point methods require that the gradient and the Hessian of each constraint be provided at each iteration via a callback.  AMPL seems quite capable in this regard.  </a:t>
            </a:r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</a:pPr>
            <a:endParaRPr lang="en-US" sz="1800" dirty="0">
              <a:solidFill>
                <a:schemeClr val="dk1"/>
              </a:solidFill>
              <a:latin typeface="Calibri"/>
              <a:cs typeface="Calibri"/>
              <a:sym typeface="Calibri"/>
            </a:endParaRPr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</a:pPr>
            <a:r>
              <a:rPr lang="en-US" sz="1800" b="1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        </a:t>
            </a:r>
            <a:r>
              <a:rPr lang="en-US" sz="1800" b="1" dirty="0">
                <a:solidFill>
                  <a:srgbClr val="FF0000"/>
                </a:solidFill>
                <a:latin typeface="Calibri"/>
                <a:cs typeface="Calibri"/>
                <a:sym typeface="Calibri"/>
              </a:rPr>
              <a:t>However</a:t>
            </a:r>
            <a:r>
              <a:rPr lang="en-US" sz="1800" b="1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, </a:t>
            </a:r>
            <a:r>
              <a:rPr lang="en-US" sz="180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there are limitations/bottlenecks in AMPL, especially in high-dimensional cases.</a:t>
            </a:r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</a:pPr>
            <a:r>
              <a:rPr lang="en-US" sz="1800" b="1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        In the Python setup, </a:t>
            </a:r>
            <a:r>
              <a:rPr lang="en-US" sz="180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AMPL apparently prefers the use of Pandas </a:t>
            </a:r>
            <a:r>
              <a:rPr lang="en-US" sz="1800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dataframes</a:t>
            </a:r>
            <a:r>
              <a:rPr lang="en-US" sz="180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as a kind of universal data structure.</a:t>
            </a:r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</a:pPr>
            <a:endParaRPr lang="en-US" sz="1800" dirty="0">
              <a:solidFill>
                <a:schemeClr val="dk1"/>
              </a:solidFill>
              <a:latin typeface="Calibri"/>
              <a:cs typeface="Calibri"/>
              <a:sym typeface="Calibri"/>
            </a:endParaRPr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</a:pPr>
            <a:r>
              <a:rPr lang="en-US" sz="1800" b="1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        </a:t>
            </a:r>
            <a:r>
              <a:rPr lang="en-US" sz="1800" b="1" dirty="0">
                <a:solidFill>
                  <a:srgbClr val="FF0000"/>
                </a:solidFill>
                <a:latin typeface="Calibri"/>
                <a:cs typeface="Calibri"/>
                <a:sym typeface="Calibri"/>
              </a:rPr>
              <a:t>However</a:t>
            </a:r>
            <a:r>
              <a:rPr lang="en-US" sz="1800" b="1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, </a:t>
            </a:r>
            <a:r>
              <a:rPr lang="en-US" sz="180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we saw some performance issues.</a:t>
            </a:r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</a:pPr>
            <a:r>
              <a:rPr lang="en-US" sz="1800" b="1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        Moreover, </a:t>
            </a:r>
            <a:r>
              <a:rPr lang="en-US" sz="180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there were some performance issues (not clear </a:t>
            </a:r>
            <a:r>
              <a:rPr lang="en-US" sz="1800" dirty="0">
                <a:solidFill>
                  <a:srgbClr val="FF0000"/>
                </a:solidFill>
                <a:latin typeface="Calibri"/>
                <a:cs typeface="Calibri"/>
                <a:sym typeface="Calibri"/>
              </a:rPr>
              <a:t>whose</a:t>
            </a:r>
            <a:r>
              <a:rPr lang="en-US" sz="180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) regarding how to model dense nonlinear constraints.</a:t>
            </a:r>
            <a:endParaRPr lang="en-US" sz="1800" b="1" dirty="0">
              <a:solidFill>
                <a:schemeClr val="dk1"/>
              </a:solidFill>
              <a:latin typeface="Calibri"/>
              <a:cs typeface="Calibri"/>
              <a:sym typeface="Calibri"/>
            </a:endParaRPr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</a:pPr>
            <a:endParaRPr lang="en-US" sz="1800" b="1" dirty="0">
              <a:solidFill>
                <a:schemeClr val="dk1"/>
              </a:solidFill>
              <a:latin typeface="Calibri"/>
              <a:cs typeface="Calibri"/>
              <a:sym typeface="Calibri"/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1" dirty="0">
                <a:solidFill>
                  <a:schemeClr val="accent5">
                    <a:lumMod val="50000"/>
                  </a:schemeClr>
                </a:solidFill>
                <a:latin typeface="Calibri"/>
                <a:cs typeface="Calibri"/>
                <a:sym typeface="Calibri"/>
              </a:rPr>
              <a:t>Reader</a:t>
            </a:r>
            <a:r>
              <a:rPr lang="en-US" sz="1800" b="1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.   </a:t>
            </a:r>
            <a:r>
              <a:rPr lang="en-US" sz="180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We used the basic JSON setup in Python to read the data in.  No performance issues in the large cases.</a:t>
            </a:r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</a:pPr>
            <a:r>
              <a:rPr lang="en-US" sz="1800" b="1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        </a:t>
            </a:r>
            <a:r>
              <a:rPr lang="en-US" sz="1800" b="1" dirty="0">
                <a:solidFill>
                  <a:srgbClr val="FF0000"/>
                </a:solidFill>
                <a:latin typeface="Calibri"/>
                <a:cs typeface="Calibri"/>
                <a:sym typeface="Calibri"/>
              </a:rPr>
              <a:t>However</a:t>
            </a:r>
            <a:r>
              <a:rPr lang="en-US" sz="1800" b="1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, </a:t>
            </a:r>
            <a:r>
              <a:rPr lang="en-US" sz="180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we had some issues digesting the documentation.</a:t>
            </a:r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</a:pPr>
            <a:r>
              <a:rPr lang="en-US" sz="1800" b="1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        </a:t>
            </a:r>
            <a:r>
              <a:rPr lang="en-US" sz="1800" b="1" dirty="0">
                <a:solidFill>
                  <a:srgbClr val="FF0000"/>
                </a:solidFill>
                <a:latin typeface="Calibri"/>
                <a:cs typeface="Calibri"/>
                <a:sym typeface="Calibri"/>
              </a:rPr>
              <a:t>Moreover</a:t>
            </a:r>
            <a:r>
              <a:rPr lang="en-US" sz="1800" b="1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, </a:t>
            </a:r>
            <a:r>
              <a:rPr lang="en-US" sz="180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some of the provided JSON files were unkindly structured: one run-on line of text, with no carriage returns.</a:t>
            </a:r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</a:pPr>
            <a:r>
              <a:rPr lang="en-US" sz="1800" b="1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        </a:t>
            </a:r>
            <a:r>
              <a:rPr lang="en-US" sz="1800" b="1" dirty="0">
                <a:solidFill>
                  <a:srgbClr val="FF0000"/>
                </a:solidFill>
                <a:latin typeface="Calibri"/>
                <a:cs typeface="Calibri"/>
                <a:sym typeface="Calibri"/>
              </a:rPr>
              <a:t>This</a:t>
            </a:r>
            <a:r>
              <a:rPr lang="en-US" sz="1800" b="1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en-US" sz="180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made it quite difficult to understand/debug the data.</a:t>
            </a:r>
            <a:endParaRPr lang="en-US" sz="1800" b="1" dirty="0">
              <a:solidFill>
                <a:schemeClr val="dk1"/>
              </a:solidFill>
              <a:latin typeface="Calibri"/>
              <a:cs typeface="Calibri"/>
              <a:sym typeface="Calibri"/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endParaRPr lang="en-US" sz="1800" b="1" dirty="0">
              <a:solidFill>
                <a:schemeClr val="dk1"/>
              </a:solidFill>
              <a:latin typeface="Calibri"/>
              <a:cs typeface="Calibri"/>
              <a:sym typeface="Calibri"/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1" dirty="0">
                <a:solidFill>
                  <a:schemeClr val="accent5">
                    <a:lumMod val="50000"/>
                  </a:schemeClr>
                </a:solidFill>
                <a:latin typeface="Calibri"/>
                <a:cs typeface="Calibri"/>
                <a:sym typeface="Calibri"/>
              </a:rPr>
              <a:t>Evaluator</a:t>
            </a:r>
            <a:r>
              <a:rPr lang="en-US" sz="1800" b="1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.  </a:t>
            </a:r>
            <a:r>
              <a:rPr lang="en-US" sz="180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We modified the provided evaluator and incorporated into our code.  </a:t>
            </a:r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</a:pPr>
            <a:r>
              <a:rPr lang="en-US" sz="1800" b="1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        </a:t>
            </a:r>
            <a:r>
              <a:rPr lang="en-US" sz="1800" b="1" dirty="0">
                <a:solidFill>
                  <a:srgbClr val="FF0000"/>
                </a:solidFill>
                <a:latin typeface="Calibri"/>
                <a:cs typeface="Calibri"/>
                <a:sym typeface="Calibri"/>
              </a:rPr>
              <a:t>Note</a:t>
            </a:r>
            <a:r>
              <a:rPr lang="en-US" sz="180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: the evaluation code also appeared to check the input (?) data for consistency.  </a:t>
            </a:r>
          </a:p>
          <a:p>
            <a:pPr lvl="1">
              <a:buClr>
                <a:schemeClr val="dk1"/>
              </a:buClr>
              <a:buSzPts val="1800"/>
            </a:pPr>
            <a:r>
              <a:rPr lang="en-US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         </a:t>
            </a:r>
            <a:endParaRPr dirty="0"/>
          </a:p>
          <a:p>
            <a:pPr marL="4572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"/>
          <p:cNvSpPr txBox="1"/>
          <p:nvPr/>
        </p:nvSpPr>
        <p:spPr>
          <a:xfrm>
            <a:off x="407260" y="10211"/>
            <a:ext cx="11282400" cy="741737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Calibri"/>
                <a:ea typeface="Calibri"/>
                <a:cs typeface="Calibri"/>
                <a:sym typeface="Calibri"/>
              </a:rPr>
              <a:t>Basic structure of our method*</a:t>
            </a:r>
            <a:endParaRPr sz="28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endParaRPr lang="en-US" sz="1800" b="1" dirty="0">
              <a:solidFill>
                <a:schemeClr val="dk1"/>
              </a:solidFill>
              <a:latin typeface="Calibri"/>
              <a:cs typeface="Calibri"/>
              <a:sym typeface="Calibri"/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1" dirty="0">
                <a:solidFill>
                  <a:srgbClr val="FF0000"/>
                </a:solidFill>
                <a:latin typeface="Calibri"/>
                <a:cs typeface="Calibri"/>
                <a:sym typeface="Calibri"/>
              </a:rPr>
              <a:t>Not much attention</a:t>
            </a:r>
            <a:r>
              <a:rPr lang="en-US" sz="1800" b="1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en-US" sz="180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paid to contingencies in our submitted code – out of time.  More later.</a:t>
            </a: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endParaRPr lang="en-US" sz="1800" dirty="0">
              <a:solidFill>
                <a:schemeClr val="dk1"/>
              </a:solidFill>
              <a:latin typeface="Calibri"/>
              <a:cs typeface="Calibri"/>
              <a:sym typeface="Calibri"/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Many different methods run in </a:t>
            </a:r>
            <a:r>
              <a:rPr lang="en-US" sz="1800" b="1" dirty="0">
                <a:solidFill>
                  <a:srgbClr val="FF0000"/>
                </a:solidFill>
                <a:latin typeface="Calibri"/>
                <a:cs typeface="Calibri"/>
                <a:sym typeface="Calibri"/>
              </a:rPr>
              <a:t>parallel.  </a:t>
            </a:r>
            <a:r>
              <a:rPr lang="en-US" sz="1800" dirty="0">
                <a:solidFill>
                  <a:schemeClr val="tx1"/>
                </a:solidFill>
                <a:latin typeface="Calibri"/>
                <a:cs typeface="Calibri"/>
                <a:sym typeface="Calibri"/>
              </a:rPr>
              <a:t>Pick the best one that terminates on time.</a:t>
            </a:r>
            <a:endParaRPr lang="en-US" sz="1800" b="1" dirty="0">
              <a:solidFill>
                <a:srgbClr val="FF0000"/>
              </a:solidFill>
              <a:latin typeface="Calibri"/>
              <a:cs typeface="Calibri"/>
              <a:sym typeface="Calibri"/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endParaRPr lang="en-US" sz="1800" dirty="0">
              <a:solidFill>
                <a:schemeClr val="dk1"/>
              </a:solidFill>
              <a:latin typeface="Calibri"/>
              <a:cs typeface="Calibri"/>
              <a:sym typeface="Calibri"/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On small instances,  </a:t>
            </a:r>
            <a:r>
              <a:rPr lang="en-US" sz="1800" b="1" dirty="0">
                <a:solidFill>
                  <a:srgbClr val="FF0000"/>
                </a:solidFill>
                <a:latin typeface="Calibri"/>
                <a:cs typeface="Calibri"/>
                <a:sym typeface="Calibri"/>
              </a:rPr>
              <a:t>MINLP</a:t>
            </a:r>
            <a:r>
              <a:rPr lang="en-US" sz="180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solver included in </a:t>
            </a:r>
            <a:r>
              <a:rPr lang="en-US" sz="1800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Knitro</a:t>
            </a:r>
            <a:endParaRPr lang="en-US" sz="1800" dirty="0">
              <a:solidFill>
                <a:schemeClr val="dk1"/>
              </a:solidFill>
              <a:latin typeface="Calibri"/>
              <a:cs typeface="Calibri"/>
              <a:sym typeface="Calibri"/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endParaRPr lang="en-US" sz="1800" dirty="0">
              <a:solidFill>
                <a:schemeClr val="dk1"/>
              </a:solidFill>
              <a:latin typeface="Calibri"/>
              <a:cs typeface="Calibri"/>
              <a:sym typeface="Calibri"/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On larger instances, </a:t>
            </a:r>
            <a:r>
              <a:rPr lang="en-US" sz="1800" b="1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solve relaxation, then round and resolve</a:t>
            </a:r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</a:pPr>
            <a:endParaRPr lang="en-US" sz="1800" dirty="0">
              <a:solidFill>
                <a:schemeClr val="dk1"/>
              </a:solidFill>
              <a:latin typeface="Calibri"/>
              <a:cs typeface="Calibri"/>
              <a:sym typeface="Calibri"/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Many </a:t>
            </a:r>
            <a:r>
              <a:rPr lang="en-US" sz="1800" b="1" dirty="0">
                <a:solidFill>
                  <a:srgbClr val="FF0000"/>
                </a:solidFill>
                <a:latin typeface="Calibri"/>
                <a:cs typeface="Calibri"/>
                <a:sym typeface="Calibri"/>
              </a:rPr>
              <a:t>numerical tricks </a:t>
            </a:r>
            <a:r>
              <a:rPr lang="en-US" sz="180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involving </a:t>
            </a:r>
            <a:r>
              <a:rPr lang="en-US" sz="1800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Knitro</a:t>
            </a:r>
            <a:endParaRPr lang="en-US" sz="1800" dirty="0">
              <a:solidFill>
                <a:schemeClr val="dk1"/>
              </a:solidFill>
              <a:latin typeface="Calibri"/>
              <a:cs typeface="Calibri"/>
              <a:sym typeface="Calibri"/>
            </a:endParaRPr>
          </a:p>
          <a:p>
            <a:pPr lvl="8">
              <a:buClr>
                <a:schemeClr val="dk1"/>
              </a:buClr>
              <a:buSzPts val="1800"/>
            </a:pPr>
            <a:r>
              <a:rPr lang="en-US" sz="180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        1. Tolerances and convergence parameters</a:t>
            </a:r>
          </a:p>
          <a:p>
            <a:pPr lvl="8">
              <a:buClr>
                <a:schemeClr val="dk1"/>
              </a:buClr>
              <a:buSzPts val="1800"/>
            </a:pPr>
            <a:r>
              <a:rPr lang="en-US" sz="180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        2.  Starting point:  flat start, prior solution, other</a:t>
            </a:r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</a:pPr>
            <a:r>
              <a:rPr lang="en-US" sz="180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        3.  Sometimes, force strict feasibility for certain constraints (e.g., line limits)</a:t>
            </a:r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</a:pPr>
            <a:endParaRPr lang="en-US" sz="1800" dirty="0">
              <a:solidFill>
                <a:schemeClr val="dk1"/>
              </a:solidFill>
              <a:latin typeface="Calibri"/>
              <a:cs typeface="Calibri"/>
              <a:sym typeface="Calibri"/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1" dirty="0">
                <a:solidFill>
                  <a:srgbClr val="FF0000"/>
                </a:solidFill>
                <a:latin typeface="Calibri"/>
                <a:cs typeface="Calibri"/>
                <a:sym typeface="Calibri"/>
              </a:rPr>
              <a:t>Heuristic</a:t>
            </a:r>
            <a:r>
              <a:rPr lang="en-US" sz="180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for patching connectivity constraint</a:t>
            </a:r>
          </a:p>
          <a:p>
            <a:pPr lvl="8">
              <a:buClr>
                <a:schemeClr val="dk1"/>
              </a:buClr>
              <a:buSzPts val="1800"/>
            </a:pPr>
            <a:r>
              <a:rPr lang="en-US" sz="180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        1. Typically, paying no attention to connectivity constraint seemed to work.  But not always.</a:t>
            </a:r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</a:pPr>
            <a:r>
              <a:rPr lang="en-US" sz="180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        2.  Compute a minimum number of ‘off’ branches to restore to ‘on’, and resolve. </a:t>
            </a:r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</a:pPr>
            <a:endParaRPr lang="en-US" sz="1800" dirty="0">
              <a:solidFill>
                <a:schemeClr val="dk1"/>
              </a:solidFill>
              <a:latin typeface="Calibri"/>
              <a:cs typeface="Calibri"/>
              <a:sym typeface="Calibri"/>
            </a:endParaRPr>
          </a:p>
          <a:p>
            <a:pPr marL="457200" indent="-457200"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dirty="0">
                <a:solidFill>
                  <a:srgbClr val="FF0000"/>
                </a:solidFill>
                <a:latin typeface="Calibri"/>
                <a:cs typeface="Calibri"/>
                <a:sym typeface="Calibri"/>
              </a:rPr>
              <a:t>Exploit </a:t>
            </a:r>
            <a:r>
              <a:rPr lang="en-US" sz="1800" b="1" dirty="0">
                <a:solidFill>
                  <a:srgbClr val="FF0000"/>
                </a:solidFill>
                <a:latin typeface="Calibri"/>
                <a:cs typeface="Calibri"/>
                <a:sym typeface="Calibri"/>
              </a:rPr>
              <a:t>independence</a:t>
            </a:r>
            <a:r>
              <a:rPr lang="en-US" sz="1800" dirty="0">
                <a:solidFill>
                  <a:srgbClr val="FF0000"/>
                </a:solidFill>
                <a:latin typeface="Calibri"/>
                <a:cs typeface="Calibri"/>
                <a:sym typeface="Calibri"/>
              </a:rPr>
              <a:t> with respect to time, whenever possible  </a:t>
            </a:r>
          </a:p>
          <a:p>
            <a:pPr marL="457200" indent="-457200">
              <a:buClr>
                <a:schemeClr val="dk1"/>
              </a:buClr>
              <a:buSzPts val="1800"/>
              <a:buFont typeface="Arial"/>
              <a:buChar char="•"/>
            </a:pPr>
            <a:endParaRPr lang="en-US" sz="1800" dirty="0">
              <a:solidFill>
                <a:srgbClr val="FF0000"/>
              </a:solidFill>
              <a:latin typeface="Calibri"/>
              <a:cs typeface="Calibri"/>
              <a:sym typeface="Calibri"/>
            </a:endParaRPr>
          </a:p>
          <a:p>
            <a:pPr>
              <a:buClr>
                <a:schemeClr val="dk1"/>
              </a:buClr>
              <a:buSzPts val="1800"/>
            </a:pPr>
            <a:r>
              <a:rPr lang="en-US" sz="1800" dirty="0">
                <a:solidFill>
                  <a:schemeClr val="accent5">
                    <a:lumMod val="75000"/>
                  </a:schemeClr>
                </a:solidFill>
                <a:latin typeface="Calibri"/>
                <a:cs typeface="Calibri"/>
                <a:sym typeface="Calibri"/>
              </a:rPr>
              <a:t>* We experimented with many approaches!  A lot of wasted time.</a:t>
            </a:r>
          </a:p>
          <a:p>
            <a:pPr lvl="8">
              <a:buClr>
                <a:schemeClr val="dk1"/>
              </a:buClr>
              <a:buSzPts val="1800"/>
            </a:pPr>
            <a:endParaRPr lang="en-US" sz="1800" b="1" dirty="0">
              <a:solidFill>
                <a:schemeClr val="accent5">
                  <a:lumMod val="75000"/>
                </a:schemeClr>
              </a:solidFill>
              <a:latin typeface="Calibri"/>
              <a:cs typeface="Calibri"/>
              <a:sym typeface="Calibri"/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endParaRPr dirty="0"/>
          </a:p>
          <a:p>
            <a:pPr marL="4572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dirty="0"/>
          </a:p>
        </p:txBody>
      </p:sp>
      <p:sp>
        <p:nvSpPr>
          <p:cNvPr id="2" name="Left Arrow 1">
            <a:extLst>
              <a:ext uri="{FF2B5EF4-FFF2-40B4-BE49-F238E27FC236}">
                <a16:creationId xmlns:a16="http://schemas.microsoft.com/office/drawing/2014/main" id="{23B9B6BF-C25C-93BD-DEB9-7BE86BD47585}"/>
              </a:ext>
            </a:extLst>
          </p:cNvPr>
          <p:cNvSpPr/>
          <p:nvPr/>
        </p:nvSpPr>
        <p:spPr>
          <a:xfrm>
            <a:off x="7041931" y="5885794"/>
            <a:ext cx="882870" cy="157655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2637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E49C14B-48F3-C341-A2B4-E15C59755B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086" y="102741"/>
            <a:ext cx="7289394" cy="64163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DD23642-AE77-3040-9312-ADCF8568A8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608" y="939800"/>
            <a:ext cx="6004531" cy="259429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CFAE93A-8BB5-3143-BA50-F70795F35C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1608" y="3597349"/>
            <a:ext cx="11442880" cy="3060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5322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"/>
          <p:cNvSpPr txBox="1"/>
          <p:nvPr/>
        </p:nvSpPr>
        <p:spPr>
          <a:xfrm>
            <a:off x="407260" y="10211"/>
            <a:ext cx="11282400" cy="664793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Time-(nearly) independent cases</a:t>
            </a:r>
            <a:endParaRPr sz="2800" b="1" dirty="0">
              <a:solidFill>
                <a:schemeClr val="accent5">
                  <a:lumMod val="75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endParaRPr lang="en-US" sz="1800" b="1" dirty="0">
              <a:solidFill>
                <a:schemeClr val="dk1"/>
              </a:solidFill>
              <a:latin typeface="Calibri"/>
              <a:cs typeface="Calibri"/>
              <a:sym typeface="Calibri"/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1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A relatively </a:t>
            </a:r>
            <a:r>
              <a:rPr lang="en-US" sz="1800" b="1" dirty="0">
                <a:solidFill>
                  <a:schemeClr val="accent5">
                    <a:lumMod val="75000"/>
                  </a:schemeClr>
                </a:solidFill>
                <a:latin typeface="Calibri"/>
                <a:cs typeface="Calibri"/>
                <a:sym typeface="Calibri"/>
              </a:rPr>
              <a:t>frequent</a:t>
            </a:r>
            <a:r>
              <a:rPr lang="en-US" sz="1800" b="1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feature:  </a:t>
            </a:r>
            <a:r>
              <a:rPr lang="en-US" sz="180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no ”forced-on” or “-off” constraints </a:t>
            </a:r>
            <a:r>
              <a:rPr lang="en-US" sz="180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on devices, </a:t>
            </a:r>
            <a:r>
              <a:rPr lang="en-US" sz="180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no max energy intervals, etc.</a:t>
            </a:r>
            <a:endParaRPr lang="en-US" sz="1800" b="1" dirty="0">
              <a:solidFill>
                <a:schemeClr val="dk1"/>
              </a:solidFill>
              <a:latin typeface="Calibri"/>
              <a:cs typeface="Calibri"/>
              <a:sym typeface="Calibri"/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endParaRPr lang="en-US" sz="1800" b="1" dirty="0">
              <a:solidFill>
                <a:schemeClr val="dk1"/>
              </a:solidFill>
              <a:latin typeface="Calibri"/>
              <a:cs typeface="Calibri"/>
              <a:sym typeface="Calibri"/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1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In fact, sometimes (often?), </a:t>
            </a:r>
            <a:r>
              <a:rPr lang="en-US" sz="1800" b="1" dirty="0">
                <a:solidFill>
                  <a:schemeClr val="accent5">
                    <a:lumMod val="75000"/>
                  </a:schemeClr>
                </a:solidFill>
                <a:latin typeface="Calibri"/>
                <a:cs typeface="Calibri"/>
                <a:sym typeface="Calibri"/>
              </a:rPr>
              <a:t>nothing</a:t>
            </a:r>
            <a:r>
              <a:rPr lang="en-US" sz="1800" b="1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was period dependent.  </a:t>
            </a:r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</a:pPr>
            <a:r>
              <a:rPr lang="en-US" sz="1800" b="1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        </a:t>
            </a:r>
            <a:r>
              <a:rPr lang="en-US" sz="180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In that case, one can solve a 1-period problem, and obtain a feasible solution with all devices and branches on.</a:t>
            </a:r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</a:pPr>
            <a:r>
              <a:rPr lang="en-US" sz="1800" b="1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        Or, </a:t>
            </a:r>
            <a:r>
              <a:rPr lang="en-US" sz="180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a model with 3 periods, where the first two are used to switch devices or branches</a:t>
            </a:r>
            <a:r>
              <a:rPr lang="en-US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.  (not implemented)</a:t>
            </a:r>
            <a:endParaRPr lang="en-US" b="1" dirty="0">
              <a:solidFill>
                <a:schemeClr val="dk1"/>
              </a:solidFill>
              <a:latin typeface="Calibri"/>
              <a:cs typeface="Calibri"/>
              <a:sym typeface="Calibri"/>
            </a:endParaRPr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</a:pPr>
            <a:endParaRPr lang="en-US" b="1" dirty="0">
              <a:solidFill>
                <a:schemeClr val="dk1"/>
              </a:solidFill>
              <a:latin typeface="Calibri"/>
              <a:cs typeface="Calibri"/>
              <a:sym typeface="Calibri"/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1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More generally, </a:t>
            </a:r>
            <a:r>
              <a:rPr lang="en-US" sz="180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there may be a small (really small) number of time periods where a change may be necessary.</a:t>
            </a:r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</a:pPr>
            <a:r>
              <a:rPr lang="en-US" sz="180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        In such a case, one could solve an equivalent problem over a </a:t>
            </a:r>
            <a:r>
              <a:rPr lang="en-US" sz="1800" b="1" dirty="0">
                <a:solidFill>
                  <a:schemeClr val="accent5">
                    <a:lumMod val="75000"/>
                  </a:schemeClr>
                </a:solidFill>
                <a:latin typeface="Calibri"/>
                <a:cs typeface="Calibri"/>
                <a:sym typeface="Calibri"/>
              </a:rPr>
              <a:t>small</a:t>
            </a:r>
            <a:r>
              <a:rPr lang="en-US" sz="180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number of time-periods.</a:t>
            </a:r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</a:pPr>
            <a:r>
              <a:rPr lang="en-US" sz="180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        </a:t>
            </a:r>
            <a:r>
              <a:rPr lang="en-US" sz="1800" b="1" dirty="0">
                <a:solidFill>
                  <a:schemeClr val="accent5">
                    <a:lumMod val="75000"/>
                  </a:schemeClr>
                </a:solidFill>
                <a:latin typeface="Calibri"/>
                <a:cs typeface="Calibri"/>
                <a:sym typeface="Calibri"/>
              </a:rPr>
              <a:t>Scalability</a:t>
            </a:r>
            <a:r>
              <a:rPr lang="en-US" sz="180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, i.e., size of problem provided to </a:t>
            </a:r>
            <a:r>
              <a:rPr lang="en-US" sz="1800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Knitro</a:t>
            </a:r>
            <a:r>
              <a:rPr lang="en-US" sz="180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, was often an issue for us.</a:t>
            </a: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endParaRPr lang="en-US" sz="1800" b="1" dirty="0">
              <a:solidFill>
                <a:schemeClr val="dk1"/>
              </a:solidFill>
              <a:latin typeface="Calibri"/>
              <a:cs typeface="Calibri"/>
              <a:sym typeface="Calibri"/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1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Often,  </a:t>
            </a:r>
            <a:r>
              <a:rPr lang="en-US" sz="180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for example, the interval-based constraints for producers/consumers were on aligned intervals.</a:t>
            </a:r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</a:pPr>
            <a:r>
              <a:rPr lang="en-US" sz="180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        And only involving a few of the ‘devices’.</a:t>
            </a:r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</a:pPr>
            <a:endParaRPr lang="en-US" sz="1800" dirty="0">
              <a:solidFill>
                <a:schemeClr val="dk1"/>
              </a:solidFill>
              <a:latin typeface="Calibri"/>
              <a:cs typeface="Calibri"/>
              <a:sym typeface="Calibri"/>
            </a:endParaRPr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</a:pPr>
            <a:r>
              <a:rPr lang="en-US" sz="180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We are </a:t>
            </a:r>
            <a:r>
              <a:rPr lang="en-US" sz="1800" strike="sngStrike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sure we did not exploit</a:t>
            </a:r>
            <a:r>
              <a:rPr lang="en-US" sz="180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en-US" sz="1800" b="1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not sure we exploited these features </a:t>
            </a:r>
            <a:r>
              <a:rPr lang="en-US" sz="180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to the maximum possible!</a:t>
            </a:r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</a:pPr>
            <a:endParaRPr lang="en-US" sz="1800" dirty="0">
              <a:solidFill>
                <a:schemeClr val="dk1"/>
              </a:solidFill>
              <a:latin typeface="Calibri"/>
              <a:cs typeface="Calibri"/>
              <a:sym typeface="Calibri"/>
            </a:endParaRPr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</a:pPr>
            <a:r>
              <a:rPr lang="en-US" sz="180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General idea: first find a (hopefully good) fully feasible solution.</a:t>
            </a:r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</a:pPr>
            <a:r>
              <a:rPr lang="en-US" sz="180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Then follow with local search/branching (in the MIP sense).</a:t>
            </a:r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</a:pPr>
            <a:endParaRPr lang="en-US" sz="1800" dirty="0">
              <a:solidFill>
                <a:schemeClr val="dk1"/>
              </a:solidFill>
              <a:latin typeface="Calibri"/>
              <a:cs typeface="Calibri"/>
              <a:sym typeface="Calibri"/>
            </a:endParaRPr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</a:pPr>
            <a:r>
              <a:rPr lang="en-US" sz="180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A </a:t>
            </a:r>
            <a:r>
              <a:rPr lang="en-US" sz="1800" b="1" dirty="0">
                <a:solidFill>
                  <a:srgbClr val="FF0000"/>
                </a:solidFill>
                <a:latin typeface="Calibri"/>
                <a:cs typeface="Calibri"/>
                <a:sym typeface="Calibri"/>
              </a:rPr>
              <a:t>major</a:t>
            </a:r>
            <a:r>
              <a:rPr lang="en-US" sz="180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challenge for me is that I was never convinced that I </a:t>
            </a:r>
            <a:r>
              <a:rPr lang="en-US" sz="1800" b="1" dirty="0">
                <a:solidFill>
                  <a:srgbClr val="FF0000"/>
                </a:solidFill>
                <a:latin typeface="Calibri"/>
                <a:cs typeface="Calibri"/>
                <a:sym typeface="Calibri"/>
              </a:rPr>
              <a:t>fully</a:t>
            </a:r>
            <a:r>
              <a:rPr lang="en-US" sz="180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understood the formulation!</a:t>
            </a:r>
            <a:endParaRPr dirty="0"/>
          </a:p>
          <a:p>
            <a:pPr marL="4572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451099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"/>
          <p:cNvSpPr txBox="1"/>
          <p:nvPr/>
        </p:nvSpPr>
        <p:spPr>
          <a:xfrm>
            <a:off x="407260" y="10211"/>
            <a:ext cx="11282400" cy="603238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We almost completed:  </a:t>
            </a:r>
            <a:r>
              <a:rPr lang="en-US" sz="2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linear MIP heuristics </a:t>
            </a:r>
            <a:r>
              <a:rPr lang="en-US" sz="2800" b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for setting binary variables </a:t>
            </a:r>
            <a:endParaRPr sz="2800" b="1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endParaRPr lang="en-US" sz="1800" b="1" dirty="0">
              <a:solidFill>
                <a:schemeClr val="dk1"/>
              </a:solidFill>
              <a:latin typeface="Calibri"/>
              <a:cs typeface="Calibri"/>
              <a:sym typeface="Calibri"/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Obvious strategy: </a:t>
            </a:r>
            <a:r>
              <a:rPr lang="en-US" sz="1800" b="1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take all nonlinearities away</a:t>
            </a:r>
            <a:r>
              <a:rPr lang="en-US" sz="180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, and get a good solution to the resulting linear MIP</a:t>
            </a: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endParaRPr lang="en-US" sz="1800" dirty="0">
              <a:solidFill>
                <a:schemeClr val="dk1"/>
              </a:solidFill>
              <a:latin typeface="Calibri"/>
              <a:cs typeface="Calibri"/>
              <a:sym typeface="Calibri"/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Then </a:t>
            </a:r>
            <a:r>
              <a:rPr lang="en-US" sz="1800" b="1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fix binary variables</a:t>
            </a:r>
            <a:r>
              <a:rPr lang="en-US" sz="180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and handle remaining nonlinear but continuous problem</a:t>
            </a:r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</a:pPr>
            <a:r>
              <a:rPr lang="en-US" sz="180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</a:t>
            </a: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Use </a:t>
            </a:r>
            <a:r>
              <a:rPr lang="en-US" sz="1800" b="1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Gurobi</a:t>
            </a:r>
            <a:r>
              <a:rPr lang="en-US" sz="180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for MIP, </a:t>
            </a:r>
            <a:r>
              <a:rPr lang="en-US" sz="1800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Knitro</a:t>
            </a:r>
            <a:r>
              <a:rPr lang="en-US" sz="180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for nonlinear problem</a:t>
            </a: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endParaRPr lang="en-US" sz="1800" dirty="0">
              <a:solidFill>
                <a:schemeClr val="dk1"/>
              </a:solidFill>
              <a:latin typeface="Calibri"/>
              <a:cs typeface="Calibri"/>
              <a:sym typeface="Calibri"/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Strategy </a:t>
            </a:r>
            <a:r>
              <a:rPr lang="en-US" sz="1800" b="1" dirty="0">
                <a:solidFill>
                  <a:srgbClr val="FF0000"/>
                </a:solidFill>
                <a:latin typeface="Calibri"/>
                <a:cs typeface="Calibri"/>
                <a:sym typeface="Calibri"/>
              </a:rPr>
              <a:t>seemed to work </a:t>
            </a:r>
            <a:r>
              <a:rPr lang="en-US" sz="180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– </a:t>
            </a:r>
            <a:r>
              <a:rPr lang="en-US" sz="1800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Gurobi</a:t>
            </a:r>
            <a:r>
              <a:rPr lang="en-US" sz="180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computes good solutions fast, even for the largest cases.  </a:t>
            </a:r>
            <a:r>
              <a:rPr lang="en-US" sz="1600" dirty="0">
                <a:solidFill>
                  <a:srgbClr val="FF0000"/>
                </a:solidFill>
                <a:latin typeface="Calibri"/>
                <a:cs typeface="Calibri"/>
                <a:sym typeface="Calibri"/>
              </a:rPr>
              <a:t>But no time to test.</a:t>
            </a: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endParaRPr lang="en-US" sz="1800" dirty="0">
              <a:solidFill>
                <a:schemeClr val="dk1"/>
              </a:solidFill>
              <a:latin typeface="Calibri"/>
              <a:cs typeface="Calibri"/>
              <a:sym typeface="Calibri"/>
            </a:endParaRPr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</a:pPr>
            <a:r>
              <a:rPr lang="en-US" sz="1800" b="1" dirty="0">
                <a:solidFill>
                  <a:schemeClr val="accent5">
                    <a:lumMod val="75000"/>
                  </a:schemeClr>
                </a:solidFill>
                <a:latin typeface="Calibri"/>
                <a:cs typeface="Calibri"/>
                <a:sym typeface="Calibri"/>
              </a:rPr>
              <a:t>Several versions for the linear MIP</a:t>
            </a:r>
            <a:r>
              <a:rPr lang="en-US" sz="1800" dirty="0">
                <a:solidFill>
                  <a:schemeClr val="accent5">
                    <a:lumMod val="75000"/>
                  </a:schemeClr>
                </a:solidFill>
                <a:latin typeface="Calibri"/>
                <a:cs typeface="Calibri"/>
                <a:sym typeface="Calibri"/>
              </a:rPr>
              <a:t>:</a:t>
            </a:r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</a:pPr>
            <a:endParaRPr lang="en-US" sz="1600" dirty="0">
              <a:solidFill>
                <a:schemeClr val="dk1"/>
              </a:solidFill>
              <a:latin typeface="Calibri"/>
              <a:cs typeface="Calibri"/>
              <a:sym typeface="Calibri"/>
            </a:endParaRPr>
          </a:p>
          <a:p>
            <a:pPr marL="342900" lvl="2" indent="-342900">
              <a:buClr>
                <a:schemeClr val="dk1"/>
              </a:buClr>
              <a:buSzPct val="96000"/>
              <a:buFont typeface="+mj-lt"/>
              <a:buAutoNum type="arabicPeriod"/>
            </a:pP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Calibri"/>
                <a:cs typeface="Calibri"/>
                <a:sym typeface="Calibri"/>
              </a:rPr>
              <a:t>Remove all power flow variables and injection constraints</a:t>
            </a:r>
            <a:r>
              <a:rPr lang="en-US" sz="1600" dirty="0">
                <a:solidFill>
                  <a:schemeClr val="accent5">
                    <a:lumMod val="75000"/>
                  </a:schemeClr>
                </a:solidFill>
                <a:latin typeface="Calibri"/>
                <a:cs typeface="Calibri"/>
                <a:sym typeface="Calibri"/>
              </a:rPr>
              <a:t>.  </a:t>
            </a:r>
            <a:r>
              <a:rPr lang="en-US" sz="160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Goal is to find a feasible binary solution (on/off generator decisions) that handles the reserves constraints as well as the various interval constraints.</a:t>
            </a:r>
          </a:p>
          <a:p>
            <a:pPr marL="342900" lvl="2" indent="-342900">
              <a:buClr>
                <a:schemeClr val="dk1"/>
              </a:buClr>
              <a:buSzPct val="96000"/>
              <a:buFont typeface="+mj-lt"/>
              <a:buAutoNum type="arabicPeriod"/>
            </a:pP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Calibri"/>
                <a:cs typeface="Calibri"/>
                <a:sym typeface="Calibri"/>
              </a:rPr>
              <a:t>Keep the power flow variables, and the node injection constraints</a:t>
            </a:r>
            <a:r>
              <a:rPr lang="en-US" sz="160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, but remove the nonlinear power flow equations used to define power flow variables.</a:t>
            </a:r>
          </a:p>
          <a:p>
            <a:pPr marL="342900" lvl="2" indent="-342900">
              <a:buClr>
                <a:schemeClr val="dk1"/>
              </a:buClr>
              <a:buSzPct val="96000"/>
              <a:buFont typeface="+mj-lt"/>
              <a:buAutoNum type="arabicPeriod"/>
            </a:pPr>
            <a:r>
              <a:rPr lang="en-US" sz="160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In #1 or #2, only keep a 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Calibri"/>
                <a:cs typeface="Calibri"/>
                <a:sym typeface="Calibri"/>
              </a:rPr>
              <a:t>subset of the reserves constraints </a:t>
            </a:r>
            <a:r>
              <a:rPr lang="en-US" sz="160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– in some cases the quantity of such constraints varied considerably and setting (many) reserve variables to zero was feasible.</a:t>
            </a:r>
          </a:p>
          <a:p>
            <a:pPr marL="342900" lvl="2" indent="-342900">
              <a:buClr>
                <a:schemeClr val="dk1"/>
              </a:buClr>
              <a:buSzPct val="96000"/>
              <a:buFont typeface="+mj-lt"/>
              <a:buAutoNum type="arabicPeriod"/>
            </a:pPr>
            <a:r>
              <a:rPr lang="en-US" sz="160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Did not get to try a DC model.  Not sure it would help.</a:t>
            </a:r>
          </a:p>
          <a:p>
            <a:pPr marL="342900" lvl="2" indent="-342900">
              <a:buClr>
                <a:schemeClr val="dk1"/>
              </a:buClr>
              <a:buSzPct val="96000"/>
              <a:buFont typeface="+mj-lt"/>
              <a:buAutoNum type="arabicPeriod"/>
            </a:pPr>
            <a:endParaRPr sz="1200" dirty="0"/>
          </a:p>
          <a:p>
            <a:pPr marL="4572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660907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"/>
          <p:cNvSpPr txBox="1"/>
          <p:nvPr/>
        </p:nvSpPr>
        <p:spPr>
          <a:xfrm>
            <a:off x="454800" y="227925"/>
            <a:ext cx="11282400" cy="581693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8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endParaRPr lang="en-US" sz="1800" b="1" dirty="0">
              <a:solidFill>
                <a:schemeClr val="dk1"/>
              </a:solidFill>
              <a:latin typeface="Calibri"/>
              <a:cs typeface="Calibri"/>
              <a:sym typeface="Calibri"/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In</a:t>
            </a:r>
            <a:r>
              <a:rPr lang="en-US" sz="1800" b="1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en-US" sz="180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GO3, each contingency consists of a branch loss</a:t>
            </a: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endParaRPr lang="en-US" sz="1800" b="1" dirty="0">
              <a:solidFill>
                <a:schemeClr val="dk1"/>
              </a:solidFill>
              <a:latin typeface="Calibri"/>
              <a:cs typeface="Calibri"/>
              <a:sym typeface="Calibri"/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Post contingency, only active power flows are modeled</a:t>
            </a: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endParaRPr lang="en-US" sz="1800" dirty="0">
              <a:solidFill>
                <a:schemeClr val="dk1"/>
              </a:solidFill>
              <a:latin typeface="Calibri"/>
              <a:cs typeface="Calibri"/>
              <a:sym typeface="Calibri"/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A DC power flow model is used – phase angles are controllable</a:t>
            </a: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endParaRPr lang="en-US" sz="1800" dirty="0">
              <a:solidFill>
                <a:schemeClr val="dk1"/>
              </a:solidFill>
              <a:latin typeface="Calibri"/>
              <a:cs typeface="Calibri"/>
              <a:sym typeface="Calibri"/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Bus injection mismatches are penalized</a:t>
            </a:r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</a:pPr>
            <a:endParaRPr lang="en-US" sz="1800" dirty="0">
              <a:solidFill>
                <a:schemeClr val="dk1"/>
              </a:solidFill>
              <a:latin typeface="Calibri"/>
              <a:cs typeface="Calibri"/>
              <a:sym typeface="Calibri"/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Most important feature: line overloads are penalized.   Laplacian pseudoinverses give flows as linear functions of bus power balance values.  </a:t>
            </a: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endParaRPr lang="en-US" sz="1800" dirty="0">
              <a:solidFill>
                <a:schemeClr val="dk1"/>
              </a:solidFill>
              <a:latin typeface="Calibri"/>
              <a:cs typeface="Calibri"/>
              <a:sym typeface="Calibri"/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We can express everything through appropriate inequalities; what is the problem?  AMPL.</a:t>
            </a: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endParaRPr lang="en-US" sz="1800" dirty="0">
              <a:solidFill>
                <a:schemeClr val="dk1"/>
              </a:solidFill>
              <a:latin typeface="Calibri"/>
              <a:cs typeface="Calibri"/>
              <a:sym typeface="Calibri"/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One problem, for us: very high-dimensional optimization problem</a:t>
            </a:r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</a:pPr>
            <a:endParaRPr lang="en-US" sz="1800" b="1" dirty="0">
              <a:solidFill>
                <a:schemeClr val="dk1"/>
              </a:solidFill>
              <a:latin typeface="Calibri"/>
              <a:cs typeface="Calibri"/>
              <a:sym typeface="Calibri"/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1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A blast from the past:</a:t>
            </a:r>
            <a:endParaRPr dirty="0"/>
          </a:p>
          <a:p>
            <a:pPr marL="4572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dirty="0"/>
          </a:p>
        </p:txBody>
      </p:sp>
      <p:sp>
        <p:nvSpPr>
          <p:cNvPr id="2" name="Google Shape;114;p2">
            <a:extLst>
              <a:ext uri="{FF2B5EF4-FFF2-40B4-BE49-F238E27FC236}">
                <a16:creationId xmlns:a16="http://schemas.microsoft.com/office/drawing/2014/main" id="{8F9D3AE5-3682-2E3D-2712-B2557EAE8284}"/>
              </a:ext>
            </a:extLst>
          </p:cNvPr>
          <p:cNvSpPr txBox="1"/>
          <p:nvPr/>
        </p:nvSpPr>
        <p:spPr>
          <a:xfrm>
            <a:off x="454800" y="227926"/>
            <a:ext cx="10917393" cy="98484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We did not have time for</a:t>
            </a:r>
            <a:r>
              <a:rPr lang="en-US" sz="2000" b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: adequate modeling of contingencies</a:t>
            </a:r>
            <a:endParaRPr sz="20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726836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"/>
          <p:cNvSpPr txBox="1"/>
          <p:nvPr/>
        </p:nvSpPr>
        <p:spPr>
          <a:xfrm>
            <a:off x="454800" y="227925"/>
            <a:ext cx="11282400" cy="110795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Alternative*</a:t>
            </a:r>
            <a:r>
              <a:rPr lang="en-US" sz="2800" b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: a blast from the past</a:t>
            </a:r>
            <a:endParaRPr sz="28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6EB1A3D-955B-C8EE-BDCF-35E572A57E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820" y="1080014"/>
            <a:ext cx="2727654" cy="26902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C88201A-BCC8-042A-19A8-2015F168EE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644" y="781903"/>
            <a:ext cx="5814837" cy="25862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0EAD03A-9E5D-518E-8FE7-9475F42EA9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55481" y="811220"/>
            <a:ext cx="1418897" cy="19998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B834801-5A88-9B46-158F-EB14EFFB35A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57864" y="370447"/>
            <a:ext cx="1098112" cy="29601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0EE3A1D-03A9-B4A3-06DC-787442290FF3}"/>
              </a:ext>
            </a:extLst>
          </p:cNvPr>
          <p:cNvSpPr txBox="1"/>
          <p:nvPr/>
        </p:nvSpPr>
        <p:spPr>
          <a:xfrm>
            <a:off x="240643" y="1512110"/>
            <a:ext cx="824810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Use </a:t>
            </a:r>
            <a:r>
              <a:rPr lang="en-US" b="1" dirty="0"/>
              <a:t>maximum</a:t>
            </a:r>
            <a:r>
              <a:rPr lang="en-US" dirty="0"/>
              <a:t> overload, maximized over all the contingencies, rather than </a:t>
            </a:r>
            <a:r>
              <a:rPr lang="en-US" b="1" dirty="0"/>
              <a:t>sum</a:t>
            </a:r>
            <a:r>
              <a:rPr lang="en-US" dirty="0"/>
              <a:t> of overloads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For example.   Or, a sum of powers of relative flow values (ratio of flow to line limit). 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We still need a compact representation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0307996-724F-C833-EB41-561D390716B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70265" y="2587712"/>
            <a:ext cx="7033374" cy="186289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4FE41C8-ACFA-927A-F676-E97A2C324D22}"/>
              </a:ext>
            </a:extLst>
          </p:cNvPr>
          <p:cNvSpPr txBox="1"/>
          <p:nvPr/>
        </p:nvSpPr>
        <p:spPr>
          <a:xfrm>
            <a:off x="622362" y="3349098"/>
            <a:ext cx="3268718" cy="7386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That is to say, we can approximate the removal of a branch by letting its reactance go to infinity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3EF9C3B5-18F9-DE28-AC76-29CB6C027319}"/>
              </a:ext>
            </a:extLst>
          </p:cNvPr>
          <p:cNvCxnSpPr>
            <a:cxnSpLocks/>
          </p:cNvCxnSpPr>
          <p:nvPr/>
        </p:nvCxnSpPr>
        <p:spPr>
          <a:xfrm>
            <a:off x="3939691" y="3072223"/>
            <a:ext cx="71639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A8F150EC-1DF1-1980-6E8D-A8674A0F8A3C}"/>
              </a:ext>
            </a:extLst>
          </p:cNvPr>
          <p:cNvSpPr txBox="1"/>
          <p:nvPr/>
        </p:nvSpPr>
        <p:spPr>
          <a:xfrm>
            <a:off x="240643" y="4777967"/>
            <a:ext cx="1174114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We can treat reactance as a variable, for each branch that appears in a contingency.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Reactance = original value + a fraction of a large number, M.    Sum of fractions = 1.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This defines a corresponding B matrix, and corresponding flows using the pseudoinverse.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There is a compact representation for the gradient, and the Hessian, of the max line overload (see above reference).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Moreover, the corresponding optimization problem (maximize the max line overload) is (very) quickly solved, and can be recursively called.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Effectively, the representation is of same size as the network, not network times number of constraints.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/>
              <a:t>* = same AMPL impediment as before</a:t>
            </a:r>
          </a:p>
        </p:txBody>
      </p:sp>
    </p:spTree>
    <p:extLst>
      <p:ext uri="{BB962C8B-B14F-4D97-AF65-F5344CB8AC3E}">
        <p14:creationId xmlns:p14="http://schemas.microsoft.com/office/powerpoint/2010/main" val="16152090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"/>
          <p:cNvSpPr txBox="1"/>
          <p:nvPr/>
        </p:nvSpPr>
        <p:spPr>
          <a:xfrm>
            <a:off x="454800" y="546238"/>
            <a:ext cx="11159131" cy="409338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Some issues we had </a:t>
            </a:r>
            <a:r>
              <a:rPr lang="en-US" sz="28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difficulty</a:t>
            </a:r>
            <a:r>
              <a:rPr lang="en-US" sz="2800" b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with</a:t>
            </a:r>
            <a:endParaRPr sz="2800" b="1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endParaRPr lang="en-US" sz="1800" b="1" dirty="0">
              <a:solidFill>
                <a:schemeClr val="dk1"/>
              </a:solidFill>
              <a:latin typeface="Calibri"/>
              <a:cs typeface="Calibri"/>
              <a:sym typeface="Calibri"/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1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Difficult to search documentation</a:t>
            </a:r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</a:pPr>
            <a:r>
              <a:rPr lang="en-US" sz="1800" b="1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        </a:t>
            </a:r>
            <a:r>
              <a:rPr lang="en-US" sz="1800" i="1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Please: provide </a:t>
            </a:r>
            <a:r>
              <a:rPr lang="en-US" sz="1800" b="1" i="1" dirty="0">
                <a:solidFill>
                  <a:srgbClr val="FF0000"/>
                </a:solidFill>
                <a:latin typeface="Calibri"/>
                <a:cs typeface="Calibri"/>
                <a:sym typeface="Calibri"/>
              </a:rPr>
              <a:t>hyperlinks</a:t>
            </a:r>
            <a:r>
              <a:rPr lang="en-US" sz="1800" i="1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in the document!</a:t>
            </a:r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</a:pPr>
            <a:endParaRPr lang="en-US" sz="1800" i="1" dirty="0">
              <a:solidFill>
                <a:schemeClr val="dk1"/>
              </a:solidFill>
              <a:latin typeface="Calibri"/>
              <a:cs typeface="Calibri"/>
              <a:sym typeface="Calibri"/>
            </a:endParaRPr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</a:pPr>
            <a:r>
              <a:rPr lang="en-US" sz="1800" b="1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        </a:t>
            </a:r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</a:pPr>
            <a:r>
              <a:rPr lang="en-US" sz="1800" b="1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</a:t>
            </a: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1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Data and formulation document used different notation.  </a:t>
            </a:r>
            <a:r>
              <a:rPr lang="en-US" sz="180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We understand this was unavoidable.</a:t>
            </a:r>
            <a:endParaRPr lang="en-US" sz="1800" b="1" dirty="0">
              <a:solidFill>
                <a:schemeClr val="dk1"/>
              </a:solidFill>
              <a:latin typeface="Calibri"/>
              <a:cs typeface="Calibri"/>
              <a:sym typeface="Calibri"/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endParaRPr lang="en-US" sz="1800" b="1" dirty="0">
              <a:solidFill>
                <a:schemeClr val="dk1"/>
              </a:solidFill>
              <a:latin typeface="Calibri"/>
              <a:cs typeface="Calibri"/>
              <a:sym typeface="Calibri"/>
            </a:endParaRP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endParaRPr lang="en-US" sz="1800" b="1" dirty="0">
              <a:solidFill>
                <a:schemeClr val="dk1"/>
              </a:solidFill>
              <a:latin typeface="Calibri"/>
              <a:cs typeface="Calibri"/>
              <a:sym typeface="Calibri"/>
            </a:endParaRPr>
          </a:p>
          <a:p>
            <a:pPr marL="457200" indent="-457200"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1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Computation of intervals!</a:t>
            </a:r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endParaRPr dirty="0"/>
          </a:p>
          <a:p>
            <a:pPr marL="4572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7D04F70-8844-A081-1F49-18DD07F993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354" y="4639626"/>
            <a:ext cx="6006881" cy="933301"/>
          </a:xfrm>
          <a:prstGeom prst="rect">
            <a:avLst/>
          </a:prstGeom>
          <a:ln>
            <a:solidFill>
              <a:srgbClr val="FF0000"/>
            </a:solidFill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B2C8B5F-50C8-505C-6E7B-136C901983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38794" y="3820073"/>
            <a:ext cx="4925191" cy="61448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3FE4187-C358-EFF2-BE52-91C5D1F29A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54078" y="5572927"/>
            <a:ext cx="7772400" cy="824724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8806176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1159</TotalTime>
  <Words>1256</Words>
  <Application>Microsoft Macintosh PowerPoint</Application>
  <PresentationFormat>Widescreen</PresentationFormat>
  <Paragraphs>158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65</cp:revision>
  <dcterms:created xsi:type="dcterms:W3CDTF">2022-11-08T02:00:02Z</dcterms:created>
  <dcterms:modified xsi:type="dcterms:W3CDTF">2023-10-15T04:23:06Z</dcterms:modified>
</cp:coreProperties>
</file>