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2" r:id="rId3"/>
    <p:sldId id="286" r:id="rId4"/>
    <p:sldId id="299" r:id="rId5"/>
    <p:sldId id="301" r:id="rId6"/>
    <p:sldId id="300" r:id="rId7"/>
    <p:sldId id="303" r:id="rId8"/>
    <p:sldId id="304" r:id="rId9"/>
    <p:sldId id="305" r:id="rId10"/>
    <p:sldId id="307" r:id="rId11"/>
    <p:sldId id="306" r:id="rId12"/>
    <p:sldId id="308" r:id="rId13"/>
    <p:sldId id="309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harkawy, Sameh (CONTR)" initials="ES(" lastIdx="1" clrIdx="0">
    <p:extLst>
      <p:ext uri="{19B8F6BF-5375-455C-9EA6-DF929625EA0E}">
        <p15:presenceInfo xmlns:p15="http://schemas.microsoft.com/office/powerpoint/2012/main" userId="S-1-5-21-2844929807-1687724802-988633214-117599" providerId="AD"/>
      </p:ext>
    </p:extLst>
  </p:cmAuthor>
  <p:cmAuthor id="2" name="Sun, Andy" initials="SA" lastIdx="1" clrIdx="1">
    <p:extLst>
      <p:ext uri="{19B8F6BF-5375-455C-9EA6-DF929625EA0E}">
        <p15:presenceInfo xmlns:p15="http://schemas.microsoft.com/office/powerpoint/2012/main" userId="S-1-5-21-1177238915-2111687655-1060284298-747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B63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4" autoAdjust="0"/>
    <p:restoredTop sz="97040" autoAdjust="0"/>
  </p:normalViewPr>
  <p:slideViewPr>
    <p:cSldViewPr snapToGrid="0" snapToObjects="1">
      <p:cViewPr varScale="1">
        <p:scale>
          <a:sx n="139" d="100"/>
          <a:sy n="139" d="100"/>
        </p:scale>
        <p:origin x="878" y="11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Primary goal of short pitch + panel session:</a:t>
            </a:r>
          </a:p>
          <a:p>
            <a:r>
              <a:rPr lang="en-US" sz="1200" dirty="0"/>
              <a:t>Create excitement around your approach – move towards tech to market (e.g., partnerships)</a:t>
            </a:r>
          </a:p>
          <a:p>
            <a:endParaRPr lang="en-US" sz="1200" dirty="0"/>
          </a:p>
          <a:p>
            <a:r>
              <a:rPr lang="en-US" sz="1200" dirty="0"/>
              <a:t>NOTE:</a:t>
            </a:r>
          </a:p>
          <a:p>
            <a:r>
              <a:rPr lang="en-US" sz="1200" dirty="0"/>
              <a:t>Each team presentation is 5 minutes. Tight. </a:t>
            </a:r>
          </a:p>
          <a:p>
            <a:endParaRPr lang="en-US" sz="1200" dirty="0"/>
          </a:p>
          <a:p>
            <a:r>
              <a:rPr lang="en-US" sz="1200" dirty="0"/>
              <a:t>This is a fast presentation on who you are, key takeaway points, SOA push, most importantly where you want to go from here – T2M, partnerships, etc. </a:t>
            </a:r>
          </a:p>
          <a:p>
            <a:endParaRPr lang="en-US" sz="1200" dirty="0"/>
          </a:p>
          <a:p>
            <a:r>
              <a:rPr lang="en-US" sz="1200" dirty="0"/>
              <a:t>After the teams’ short pitch, the remaining hour will be for a panel discussion so you will have more time to openly discuss/add to your pitch</a:t>
            </a:r>
          </a:p>
          <a:p>
            <a:endParaRPr lang="en-US" sz="1200" dirty="0"/>
          </a:p>
          <a:p>
            <a:r>
              <a:rPr lang="en-US" sz="1200" dirty="0"/>
              <a:t>And you will also have the poster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7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50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 2 has more discrete decisions, less coupling through continuous</a:t>
            </a:r>
            <a:r>
              <a:rPr lang="en-US" baseline="0" dirty="0"/>
              <a:t> variables between two stages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99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 2 has more discrete decisions, less coupling through continuous</a:t>
            </a:r>
            <a:r>
              <a:rPr lang="en-US" baseline="0" dirty="0"/>
              <a:t> variables between two stages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31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0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169A6192-71DD-164E-9ED0-2A7A546A9DED}" type="datetime4">
              <a:rPr lang="en-US" smtClean="0"/>
              <a:pPr/>
              <a:t>September 7,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6428A-09CD-364C-AE09-0CD2992B2FAC}" type="datetime4">
              <a:rPr lang="en-US" smtClean="0"/>
              <a:pPr/>
              <a:t>September 7, 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A25E7F-AC0A-D84A-A7E2-BA0E92419464}" type="datetime4">
              <a:rPr lang="en-US" smtClean="0"/>
              <a:pPr/>
              <a:t>September 7, 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6194" y="6318383"/>
            <a:ext cx="688258" cy="365125"/>
          </a:xfrm>
        </p:spPr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3"/>
            <a:ext cx="8326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1E66E-6098-0047-9B3B-57E40AD7E34C}" type="datetime4">
              <a:rPr lang="en-US" smtClean="0"/>
              <a:pPr/>
              <a:t>September 7, 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74638"/>
            <a:ext cx="8390194" cy="1143000"/>
          </a:xfrm>
        </p:spPr>
        <p:txBody>
          <a:bodyPr lIns="0" tIns="0" rIns="0" bIns="0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600200"/>
            <a:ext cx="4113161" cy="4525963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8" y="1600200"/>
            <a:ext cx="4137742" cy="4525963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7510" cy="365125"/>
          </a:xfrm>
        </p:spPr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E6469-1CA9-E747-A59C-E9BDF690280D}" type="datetime4">
              <a:rPr lang="en-US" smtClean="0"/>
              <a:pPr/>
              <a:t>September 7, 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E2A634-2E46-2346-A1F4-60B3891F9544}" type="datetime4">
              <a:rPr lang="en-US" smtClean="0"/>
              <a:pPr/>
              <a:t>September 7,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ARPA-E Template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6E24C2-81E2-A24E-9E89-644074EF84A6}" type="datetime4">
              <a:rPr lang="en-US" smtClean="0"/>
              <a:pPr/>
              <a:t>September 7, 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0798C-2D51-AC4F-B370-F9B16728B207}" type="datetime4">
              <a:rPr lang="en-US" smtClean="0"/>
              <a:pPr/>
              <a:t>September 7, 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1B8516-7D11-9747-B20B-0FBB1408ED0E}" type="datetime4">
              <a:rPr lang="en-US" smtClean="0"/>
              <a:pPr/>
              <a:t>September 7,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ARPA-E Template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4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2825" y="6357403"/>
            <a:ext cx="44575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Design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unx@mit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ubsonline.informs.org/doi/10.1287/opre.2023.248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/>
              <a:t>TIM-GO Experience in GO Challenge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078768"/>
            <a:ext cx="7772400" cy="9643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Andy Sun</a:t>
            </a:r>
          </a:p>
          <a:p>
            <a:r>
              <a:rPr lang="en-US" dirty="0"/>
              <a:t>Iberdrola-Avangrid Professor</a:t>
            </a:r>
          </a:p>
          <a:p>
            <a:r>
              <a:rPr lang="en-US" dirty="0"/>
              <a:t>Massachusetts Institute of 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799" y="4505567"/>
            <a:ext cx="5744817" cy="1158385"/>
          </a:xfrm>
        </p:spPr>
        <p:txBody>
          <a:bodyPr/>
          <a:lstStyle/>
          <a:p>
            <a:r>
              <a:rPr lang="en-US" sz="1800" b="1" dirty="0">
                <a:solidFill>
                  <a:schemeClr val="accent2"/>
                </a:solidFill>
              </a:rPr>
              <a:t>ARPA-E Software Annual Meeting</a:t>
            </a:r>
          </a:p>
          <a:p>
            <a:r>
              <a:rPr lang="en-US" sz="1800" b="1" dirty="0">
                <a:solidFill>
                  <a:schemeClr val="accent2"/>
                </a:solidFill>
              </a:rPr>
              <a:t>September 7, 2023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265" y="5746457"/>
            <a:ext cx="2572735" cy="902286"/>
          </a:xfrm>
          <a:prstGeom prst="rect">
            <a:avLst/>
          </a:prstGeom>
        </p:spPr>
      </p:pic>
      <p:pic>
        <p:nvPicPr>
          <p:cNvPr id="1026" name="Picture 2" descr="MIT Logo and symbol, meaning, history, PNG, brand">
            <a:extLst>
              <a:ext uri="{FF2B5EF4-FFF2-40B4-BE49-F238E27FC236}">
                <a16:creationId xmlns:a16="http://schemas.microsoft.com/office/drawing/2014/main" id="{D4B70539-FC8A-4BDC-8BC9-7597D22EF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3" y="5462588"/>
            <a:ext cx="2613378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06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54C75-8C61-4488-BDD1-D62B0DEA8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F5DC0-95AD-4325-89EC-28CAEE752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Our codes’ computational performance statistics:</a:t>
            </a:r>
          </a:p>
          <a:p>
            <a:pPr lvl="1"/>
            <a:r>
              <a:rPr lang="en-US" u="sng" dirty="0"/>
              <a:t>Best solution gap</a:t>
            </a:r>
            <a:r>
              <a:rPr lang="en-US" dirty="0"/>
              <a:t>: Avg: </a:t>
            </a:r>
            <a:r>
              <a:rPr lang="en-US" b="1" dirty="0">
                <a:solidFill>
                  <a:srgbClr val="0070C0"/>
                </a:solidFill>
              </a:rPr>
              <a:t>103%</a:t>
            </a:r>
            <a:r>
              <a:rPr lang="en-US" dirty="0"/>
              <a:t>, Range: [82%, 1195%]</a:t>
            </a:r>
          </a:p>
          <a:p>
            <a:pPr lvl="2"/>
            <a:r>
              <a:rPr lang="en-US" dirty="0"/>
              <a:t>For 73-bus S4 instances: 15x – 172x better</a:t>
            </a:r>
          </a:p>
          <a:p>
            <a:pPr lvl="1"/>
            <a:endParaRPr lang="en-US" dirty="0"/>
          </a:p>
          <a:p>
            <a:pPr lvl="1"/>
            <a:r>
              <a:rPr lang="en-US" u="sng" dirty="0"/>
              <a:t>Global optimality gap</a:t>
            </a:r>
            <a:r>
              <a:rPr lang="en-US" dirty="0"/>
              <a:t>: Avg: </a:t>
            </a:r>
            <a:r>
              <a:rPr lang="en-US" b="1" dirty="0">
                <a:solidFill>
                  <a:srgbClr val="C00000"/>
                </a:solidFill>
              </a:rPr>
              <a:t>99.4%</a:t>
            </a:r>
            <a:r>
              <a:rPr lang="en-US" dirty="0"/>
              <a:t>, Std: 2%</a:t>
            </a:r>
          </a:p>
          <a:p>
            <a:pPr lvl="2"/>
            <a:r>
              <a:rPr lang="en-US" dirty="0"/>
              <a:t>Extremely close to global optimality for most cases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A459A-EE54-4684-930D-5B2998DB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75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88986-44FA-4175-8BFF-22AED5E0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2BC49-4A7A-42BE-B5DA-069E14EEA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Models and data are realistic:</a:t>
            </a:r>
          </a:p>
          <a:p>
            <a:pPr lvl="1"/>
            <a:r>
              <a:rPr lang="en-US" dirty="0"/>
              <a:t>Division 1 mimics current ISO/TSO real-time markets with 0.25-hr, 0.5-hr, 2-hr look-ahead: solution time 10 min</a:t>
            </a:r>
          </a:p>
          <a:p>
            <a:pPr lvl="1"/>
            <a:r>
              <a:rPr lang="en-US" dirty="0"/>
              <a:t>Division 2 mimics day-ahead markets: solution time 2 </a:t>
            </a:r>
            <a:r>
              <a:rPr lang="en-US" dirty="0" err="1"/>
              <a:t>hr</a:t>
            </a:r>
            <a:endParaRPr lang="en-US" dirty="0"/>
          </a:p>
          <a:p>
            <a:pPr lvl="1"/>
            <a:r>
              <a:rPr lang="en-US" dirty="0"/>
              <a:t>Division 3 mimics week-long planning: solution time 4 </a:t>
            </a:r>
            <a:r>
              <a:rPr lang="en-US" dirty="0" err="1"/>
              <a:t>hr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Current codes capability: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Robust performance in stringent time limits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Extremely high quality solutions (98%-99% close to global opt)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Massive parallelization</a:t>
            </a:r>
          </a:p>
          <a:p>
            <a:pPr lvl="1"/>
            <a:endParaRPr lang="en-US" dirty="0"/>
          </a:p>
          <a:p>
            <a:r>
              <a:rPr lang="en-US" dirty="0"/>
              <a:t>Look forward to interacting with industry!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91BBA-4547-4E14-A798-AF39530CE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0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599D-716A-4CE7-A0C6-377103D0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3B1C2-9A96-4A16-BC62-5BB1D23A4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Some missing features:</a:t>
            </a:r>
          </a:p>
          <a:p>
            <a:pPr lvl="1"/>
            <a:r>
              <a:rPr lang="en-US" dirty="0"/>
              <a:t>Uncertainty of production and consumption</a:t>
            </a:r>
          </a:p>
          <a:p>
            <a:pPr lvl="1"/>
            <a:r>
              <a:rPr lang="en-US" dirty="0"/>
              <a:t>Storage dynamics and bidding</a:t>
            </a:r>
          </a:p>
          <a:p>
            <a:pPr lvl="1"/>
            <a:r>
              <a:rPr lang="en-US" dirty="0"/>
              <a:t>Electricity pricing </a:t>
            </a:r>
          </a:p>
          <a:p>
            <a:pPr lvl="1"/>
            <a:r>
              <a:rPr lang="en-US" dirty="0"/>
              <a:t>T&amp;D coordination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CED90-8302-4DC5-918E-4C8B8987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62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0A6DB-939C-4E39-B153-EB94BEC5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9CE66-33A9-40EC-AFFB-FDC6D785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Dick O’Neill, PNNL team, and all the contributors</a:t>
            </a:r>
          </a:p>
          <a:p>
            <a:endParaRPr lang="en-US" dirty="0"/>
          </a:p>
          <a:p>
            <a:r>
              <a:rPr lang="en-US" dirty="0"/>
              <a:t>All participants to push us and show us what are possible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C9558-B35D-4BA1-8ECE-58A473AE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75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28" y="54083"/>
            <a:ext cx="5974160" cy="824352"/>
          </a:xfrm>
        </p:spPr>
        <p:txBody>
          <a:bodyPr/>
          <a:lstStyle/>
          <a:p>
            <a:r>
              <a:rPr lang="en-US" dirty="0"/>
              <a:t>Contact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Andy Sun</a:t>
            </a:r>
          </a:p>
          <a:p>
            <a:pPr marL="0" indent="0">
              <a:buNone/>
            </a:pPr>
            <a:r>
              <a:rPr lang="en-US" b="1" dirty="0"/>
              <a:t>Iberdrola-Avangrid Professor in Electric Power System</a:t>
            </a:r>
          </a:p>
          <a:p>
            <a:pPr marL="0" indent="0">
              <a:buNone/>
            </a:pPr>
            <a:r>
              <a:rPr lang="en-US" b="1" dirty="0"/>
              <a:t>Sloan School of Management</a:t>
            </a:r>
          </a:p>
          <a:p>
            <a:pPr marL="0" indent="0">
              <a:buNone/>
            </a:pPr>
            <a:r>
              <a:rPr lang="en-US" b="1" dirty="0"/>
              <a:t>Massachusetts Institute of Technology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Email: </a:t>
            </a:r>
            <a:r>
              <a:rPr lang="en-US" b="1" dirty="0">
                <a:hlinkClick r:id="rId2"/>
              </a:rPr>
              <a:t>sunx@mit.edu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Tel: 617-324-7443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667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28" y="54083"/>
            <a:ext cx="5974160" cy="824352"/>
          </a:xfrm>
        </p:spPr>
        <p:txBody>
          <a:bodyPr/>
          <a:lstStyle/>
          <a:p>
            <a:r>
              <a:rPr lang="en-US" dirty="0"/>
              <a:t>TIM-GO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9572" y="6318383"/>
            <a:ext cx="688258" cy="365125"/>
          </a:xfrm>
        </p:spPr>
        <p:txBody>
          <a:bodyPr/>
          <a:lstStyle/>
          <a:p>
            <a:fld id="{F49B8720-E526-BD45-92D7-B4028BF31DD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TIM-GO Team Members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23187" y="5840988"/>
            <a:ext cx="22237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Prof. Andy Sun  (PI)</a:t>
            </a:r>
          </a:p>
          <a:p>
            <a:pPr algn="ctr"/>
            <a:r>
              <a:rPr lang="en-US" sz="1600" dirty="0"/>
              <a:t>Grid Optimization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817D5B-8A19-4B75-93C1-87214C006521}"/>
              </a:ext>
            </a:extLst>
          </p:cNvPr>
          <p:cNvSpPr txBox="1"/>
          <p:nvPr/>
        </p:nvSpPr>
        <p:spPr>
          <a:xfrm>
            <a:off x="2007245" y="3168649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Matthew Brun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EB0D39-4EB7-4712-BA9B-42C95D248517}"/>
              </a:ext>
            </a:extLst>
          </p:cNvPr>
          <p:cNvSpPr txBox="1"/>
          <p:nvPr/>
        </p:nvSpPr>
        <p:spPr>
          <a:xfrm>
            <a:off x="3739747" y="3168649"/>
            <a:ext cx="1741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Thomas Lee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71997C-9183-43D7-9B50-3A828CBDC080}"/>
              </a:ext>
            </a:extLst>
          </p:cNvPr>
          <p:cNvSpPr txBox="1"/>
          <p:nvPr/>
        </p:nvSpPr>
        <p:spPr>
          <a:xfrm>
            <a:off x="5325765" y="3168649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Dirk Lauinger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F7CC4E-E4AD-4267-93C6-F3E2649CA54B}"/>
              </a:ext>
            </a:extLst>
          </p:cNvPr>
          <p:cNvSpPr txBox="1"/>
          <p:nvPr/>
        </p:nvSpPr>
        <p:spPr>
          <a:xfrm>
            <a:off x="428016" y="2399754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 Drivers: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83" y="4306581"/>
            <a:ext cx="1190625" cy="14287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C03CF5A-4CAD-408F-9783-AC6CA4073867}"/>
              </a:ext>
            </a:extLst>
          </p:cNvPr>
          <p:cNvSpPr txBox="1"/>
          <p:nvPr/>
        </p:nvSpPr>
        <p:spPr>
          <a:xfrm>
            <a:off x="7066818" y="3168649"/>
            <a:ext cx="113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Xin Chen</a:t>
            </a:r>
          </a:p>
        </p:txBody>
      </p:sp>
      <p:pic>
        <p:nvPicPr>
          <p:cNvPr id="1028" name="Picture 4" descr="https://idss.mit.edu/wp-content/uploads/2021/09/LEE_Thomas-1.png">
            <a:extLst>
              <a:ext uri="{FF2B5EF4-FFF2-40B4-BE49-F238E27FC236}">
                <a16:creationId xmlns:a16="http://schemas.microsoft.com/office/drawing/2014/main" id="{D04BEDA0-E5D0-40B3-9EFF-ED24F0A86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187" y="1864361"/>
            <a:ext cx="1133644" cy="128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tthew Brun">
            <a:extLst>
              <a:ext uri="{FF2B5EF4-FFF2-40B4-BE49-F238E27FC236}">
                <a16:creationId xmlns:a16="http://schemas.microsoft.com/office/drawing/2014/main" id="{2E9E4771-6BE0-4E81-BD45-93A69392B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139" y="1864361"/>
            <a:ext cx="1531895" cy="128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rk L.">
            <a:extLst>
              <a:ext uri="{FF2B5EF4-FFF2-40B4-BE49-F238E27FC236}">
                <a16:creationId xmlns:a16="http://schemas.microsoft.com/office/drawing/2014/main" id="{79393A81-19DE-4343-9B8F-93D2578EA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984" y="1851565"/>
            <a:ext cx="1317084" cy="131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hen, Xin (陈欣)">
            <a:extLst>
              <a:ext uri="{FF2B5EF4-FFF2-40B4-BE49-F238E27FC236}">
                <a16:creationId xmlns:a16="http://schemas.microsoft.com/office/drawing/2014/main" id="{46525585-2B34-423F-9772-CE7DBEA11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821" y="1849260"/>
            <a:ext cx="1254642" cy="133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MIT Logo and symbol, meaning, history, PNG, brand">
            <a:extLst>
              <a:ext uri="{FF2B5EF4-FFF2-40B4-BE49-F238E27FC236}">
                <a16:creationId xmlns:a16="http://schemas.microsoft.com/office/drawing/2014/main" id="{1C7EDBE3-25A7-47CD-AA73-106E72905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08" y="5220653"/>
            <a:ext cx="2613378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24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Progression of ARPA-E GO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5621326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Disjunctive-SC-ACOPF</a:t>
            </a:r>
            <a:r>
              <a:rPr lang="en-US" dirty="0">
                <a:solidFill>
                  <a:srgbClr val="0070C0"/>
                </a:solidFill>
              </a:rPr>
              <a:t> in Challenge 1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Single-period AC OPF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Generator &amp; branch (line &amp; transformer) contingencies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Preventive &amp; corrective contingency actions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PV/PQ switching in base &amp; contingency</a:t>
            </a:r>
            <a:endParaRPr lang="en-US" dirty="0"/>
          </a:p>
          <a:p>
            <a:pPr lvl="1"/>
            <a:r>
              <a:rPr lang="en-US" dirty="0"/>
              <a:t>Up to 30k bus, 35k </a:t>
            </a:r>
            <a:r>
              <a:rPr lang="en-US" dirty="0" err="1"/>
              <a:t>brch</a:t>
            </a:r>
            <a:r>
              <a:rPr lang="en-US" dirty="0"/>
              <a:t>, 3.5k gen, 22k </a:t>
            </a:r>
            <a:r>
              <a:rPr lang="en-US" dirty="0" err="1"/>
              <a:t>ctg</a:t>
            </a:r>
            <a:r>
              <a:rPr lang="en-US" dirty="0"/>
              <a:t> in 10-45min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u="sng" dirty="0">
                <a:solidFill>
                  <a:srgbClr val="00B050"/>
                </a:solidFill>
              </a:rPr>
              <a:t>SC-UC-ACOPF-LS</a:t>
            </a:r>
            <a:r>
              <a:rPr lang="en-US" dirty="0">
                <a:solidFill>
                  <a:srgbClr val="00B050"/>
                </a:solidFill>
              </a:rPr>
              <a:t> in Challenge 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Flexible load dispatch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UC decision (1-period both in base-case and </a:t>
            </a:r>
            <a:r>
              <a:rPr lang="en-US" dirty="0" err="1">
                <a:solidFill>
                  <a:srgbClr val="00B050"/>
                </a:solidFill>
              </a:rPr>
              <a:t>ctg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Branch switching, shunts switch, tap ratios and angles</a:t>
            </a:r>
          </a:p>
          <a:p>
            <a:pPr lvl="1"/>
            <a:r>
              <a:rPr lang="en-US" dirty="0"/>
              <a:t>Up to 31.7k bus, 40k </a:t>
            </a:r>
            <a:r>
              <a:rPr lang="en-US" dirty="0" err="1"/>
              <a:t>brch</a:t>
            </a:r>
            <a:r>
              <a:rPr lang="en-US" dirty="0"/>
              <a:t>, 4.6k gen, 3-9k </a:t>
            </a:r>
            <a:r>
              <a:rPr lang="en-US" dirty="0" err="1"/>
              <a:t>ctg</a:t>
            </a:r>
            <a:r>
              <a:rPr lang="en-US" dirty="0"/>
              <a:t> in 5-60min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Progression of ARPA-E GO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5621326"/>
          </a:xfrm>
        </p:spPr>
        <p:txBody>
          <a:bodyPr>
            <a:normAutofit/>
          </a:bodyPr>
          <a:lstStyle/>
          <a:p>
            <a:endParaRPr lang="en-US" b="1" u="sng" dirty="0">
              <a:solidFill>
                <a:srgbClr val="C00000"/>
              </a:solidFill>
            </a:endParaRPr>
          </a:p>
          <a:p>
            <a:r>
              <a:rPr lang="en-US" b="1" u="sng" dirty="0">
                <a:solidFill>
                  <a:srgbClr val="C00000"/>
                </a:solidFill>
              </a:rPr>
              <a:t>Multiperiod-SC-UC-ACOPF-LS</a:t>
            </a:r>
            <a:r>
              <a:rPr lang="en-US" dirty="0">
                <a:solidFill>
                  <a:srgbClr val="C00000"/>
                </a:solidFill>
              </a:rPr>
              <a:t> in Challenge 3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Multi-period</a:t>
            </a:r>
            <a:r>
              <a:rPr lang="en-US" dirty="0"/>
              <a:t> UC + AC OPF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Reserves</a:t>
            </a:r>
            <a:r>
              <a:rPr lang="en-US" dirty="0"/>
              <a:t>: real &amp; reactive power, zonal &amp; device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Line contingency w. DC power flow (a lot of them!)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“Equal status” of producing and consuming devices</a:t>
            </a:r>
          </a:p>
          <a:p>
            <a:pPr lvl="1"/>
            <a:r>
              <a:rPr lang="en-US" dirty="0"/>
              <a:t>Branch switching (lines, transformers), tap ratio &amp; angles, switched shunts</a:t>
            </a:r>
          </a:p>
          <a:p>
            <a:pPr lvl="1"/>
            <a:r>
              <a:rPr lang="en-US" dirty="0"/>
              <a:t>Up to 23k bus, 32k </a:t>
            </a:r>
            <a:r>
              <a:rPr lang="en-US" dirty="0" err="1"/>
              <a:t>brch</a:t>
            </a:r>
            <a:r>
              <a:rPr lang="en-US" dirty="0"/>
              <a:t>, 27k </a:t>
            </a:r>
            <a:r>
              <a:rPr lang="en-US" dirty="0" err="1"/>
              <a:t>ctg</a:t>
            </a:r>
            <a:r>
              <a:rPr lang="en-US" dirty="0"/>
              <a:t>, 48 periods, in 10min, 2hr, 4hr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26EA1-DAF4-4E56-9190-0DAE27D09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Challenges in GO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791F0-1DCB-40C8-935A-36FAC961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/>
          </a:p>
          <a:p>
            <a:r>
              <a:rPr lang="en-US" u="sng" dirty="0"/>
              <a:t>Large-scale MINLP </a:t>
            </a:r>
            <a:r>
              <a:rPr lang="en-US" dirty="0"/>
              <a:t>with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Spatial coupling</a:t>
            </a:r>
            <a:r>
              <a:rPr lang="en-US" dirty="0"/>
              <a:t>: AC power flows, reserves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Temporal coupling</a:t>
            </a:r>
            <a:r>
              <a:rPr lang="en-US" dirty="0"/>
              <a:t>: UC, ramping, max/min energy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Two-stage coupling</a:t>
            </a:r>
            <a:r>
              <a:rPr lang="en-US" dirty="0"/>
              <a:t>: Base case vs contingencies</a:t>
            </a:r>
          </a:p>
          <a:p>
            <a:pPr lvl="1"/>
            <a:endParaRPr lang="en-US" dirty="0"/>
          </a:p>
          <a:p>
            <a:r>
              <a:rPr lang="en-US" dirty="0"/>
              <a:t>Stringent timing requirements: 10 min (up to 23k, 12 periods)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Memory constraints: 200GB </a:t>
            </a:r>
            <a:r>
              <a:rPr lang="en-US" dirty="0" err="1"/>
              <a:t>esp</a:t>
            </a:r>
            <a:r>
              <a:rPr lang="en-US" dirty="0"/>
              <a:t> for 23k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1AB9F-9F30-4934-931B-D13A4D1A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1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0B9BD-4AC2-4846-ABA6-494CEE236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Progression of Our Solution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F4FE8-4BD3-4B3E-BDCA-AF4AD4DBD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Challenge 1:</a:t>
            </a:r>
          </a:p>
          <a:p>
            <a:pPr lvl="1"/>
            <a:r>
              <a:rPr lang="en-US" dirty="0"/>
              <a:t>Primal solution of ACOPF by a local solver</a:t>
            </a:r>
          </a:p>
          <a:p>
            <a:pPr lvl="1"/>
            <a:r>
              <a:rPr lang="en-US" dirty="0"/>
              <a:t>Smoothing of PV/PQ switching disjunction</a:t>
            </a:r>
          </a:p>
          <a:p>
            <a:pPr lvl="1"/>
            <a:r>
              <a:rPr lang="en-US" dirty="0"/>
              <a:t>Contingency selection</a:t>
            </a:r>
          </a:p>
          <a:p>
            <a:pPr lvl="1"/>
            <a:r>
              <a:rPr lang="en-US" dirty="0"/>
              <a:t>ADMM-based decomposition: base vs contingency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sz="1400" dirty="0">
                <a:hlinkClick r:id="rId2"/>
              </a:rPr>
              <a:t>An ADMM-based Distributed Optimization Method for Solving Security-Constrained AC Optimal Power</a:t>
            </a:r>
          </a:p>
          <a:p>
            <a:pPr marL="457200" lvl="1" indent="0">
              <a:buNone/>
            </a:pPr>
            <a:r>
              <a:rPr lang="en-US" sz="1400" dirty="0">
                <a:hlinkClick r:id="rId2"/>
              </a:rPr>
              <a:t>Flow</a:t>
            </a:r>
            <a:r>
              <a:rPr lang="en-US" sz="1400" dirty="0"/>
              <a:t>, Gholami, Sun, Zhang, S., </a:t>
            </a:r>
            <a:r>
              <a:rPr lang="en-US" sz="1400" i="1" dirty="0"/>
              <a:t>Operations Research</a:t>
            </a:r>
            <a:r>
              <a:rPr lang="en-US" sz="1400" dirty="0"/>
              <a:t>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A5667-6696-4A36-B2FC-B027677D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6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0B9BD-4AC2-4846-ABA6-494CEE236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Progression of Our Solution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F4FE8-4BD3-4B3E-BDCA-AF4AD4DBD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Challenge 2:</a:t>
            </a:r>
          </a:p>
          <a:p>
            <a:pPr lvl="1"/>
            <a:r>
              <a:rPr lang="en-US" dirty="0"/>
              <a:t>Both base and </a:t>
            </a:r>
            <a:r>
              <a:rPr lang="en-US" dirty="0" err="1"/>
              <a:t>ctg</a:t>
            </a:r>
            <a:r>
              <a:rPr lang="en-US" dirty="0"/>
              <a:t> are MINLP</a:t>
            </a:r>
          </a:p>
          <a:p>
            <a:pPr lvl="1"/>
            <a:r>
              <a:rPr lang="en-US" dirty="0"/>
              <a:t>UC and LS heuristics to first determine UC &amp; LS solution</a:t>
            </a:r>
          </a:p>
          <a:p>
            <a:pPr lvl="2"/>
            <a:r>
              <a:rPr lang="en-US" dirty="0"/>
              <a:t>UC Heuristics:</a:t>
            </a:r>
          </a:p>
          <a:p>
            <a:pPr lvl="3"/>
            <a:r>
              <a:rPr lang="en-US" dirty="0"/>
              <a:t>Heuristic strategy to find a proper level of gen for a given level of load by ranking generators according to average generation; give a marginal cost</a:t>
            </a:r>
          </a:p>
          <a:p>
            <a:pPr lvl="3"/>
            <a:r>
              <a:rPr lang="en-US" dirty="0"/>
              <a:t>LP-based matching </a:t>
            </a:r>
          </a:p>
          <a:p>
            <a:endParaRPr lang="en-US" dirty="0"/>
          </a:p>
          <a:p>
            <a:pPr lvl="2"/>
            <a:r>
              <a:rPr lang="en-US" dirty="0"/>
              <a:t>Line Switching Heuristics:</a:t>
            </a:r>
          </a:p>
          <a:p>
            <a:pPr lvl="3"/>
            <a:r>
              <a:rPr lang="en-US" dirty="0"/>
              <a:t>Determine which lines to turn on based on UC heuristics (marginal gen cost)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Fix UC solution, solve NLP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A5667-6696-4A36-B2FC-B027677D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4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0B9BD-4AC2-4846-ABA6-494CEE236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Progression of Our Solution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F4FE8-4BD3-4B3E-BDCA-AF4AD4DBD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5015157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Challenge 3:</a:t>
            </a:r>
          </a:p>
          <a:p>
            <a:pPr lvl="1"/>
            <a:r>
              <a:rPr lang="en-US" dirty="0"/>
              <a:t>UC and ACOPF decomposition </a:t>
            </a:r>
          </a:p>
          <a:p>
            <a:pPr lvl="2"/>
            <a:r>
              <a:rPr lang="en-US" dirty="0"/>
              <a:t>Spatial and temporal decomposition</a:t>
            </a:r>
          </a:p>
          <a:p>
            <a:pPr lvl="2"/>
            <a:r>
              <a:rPr lang="en-US" dirty="0"/>
              <a:t>Model tightening, acceleration</a:t>
            </a:r>
          </a:p>
          <a:p>
            <a:pPr lvl="1"/>
            <a:r>
              <a:rPr lang="en-US" dirty="0"/>
              <a:t>Convex relaxations of ACOPF</a:t>
            </a:r>
          </a:p>
          <a:p>
            <a:pPr lvl="2"/>
            <a:r>
              <a:rPr lang="en-US" dirty="0"/>
              <a:t>Facilitate primal solution</a:t>
            </a:r>
          </a:p>
          <a:p>
            <a:pPr lvl="2"/>
            <a:r>
              <a:rPr lang="en-US" dirty="0"/>
              <a:t>Get dual bounds for performance gaps</a:t>
            </a:r>
          </a:p>
          <a:p>
            <a:pPr lvl="1"/>
            <a:r>
              <a:rPr lang="en-US" dirty="0"/>
              <a:t>Contingency cuts</a:t>
            </a:r>
          </a:p>
          <a:p>
            <a:pPr lvl="1"/>
            <a:r>
              <a:rPr lang="en-US" dirty="0"/>
              <a:t>LS heuristics</a:t>
            </a:r>
          </a:p>
          <a:p>
            <a:pPr lvl="2"/>
            <a:r>
              <a:rPr lang="en-US" dirty="0"/>
              <a:t>Much faster than solving MISOCP</a:t>
            </a:r>
          </a:p>
          <a:p>
            <a:pPr lvl="1"/>
            <a:r>
              <a:rPr lang="en-US" dirty="0"/>
              <a:t>Parallel computation and memory management</a:t>
            </a:r>
          </a:p>
          <a:p>
            <a:pPr lvl="2"/>
            <a:r>
              <a:rPr lang="en-US" dirty="0"/>
              <a:t>Single-node (64-core) multi-threading</a:t>
            </a:r>
          </a:p>
          <a:p>
            <a:pPr lvl="2"/>
            <a:r>
              <a:rPr lang="en-US" dirty="0"/>
              <a:t>256GB memory, 512GB scratch storage</a:t>
            </a:r>
          </a:p>
          <a:p>
            <a:pPr lvl="2"/>
            <a:r>
              <a:rPr lang="en-US" dirty="0"/>
              <a:t>Especially useful for 23k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A5667-6696-4A36-B2FC-B027677D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5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0AA60-9095-4B7B-89DB-CAA732C2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5BEC-3B7A-4755-A726-FFF306979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GO3 has provided many test instances (~600 instances)</a:t>
            </a:r>
          </a:p>
          <a:p>
            <a:endParaRPr lang="en-US" dirty="0"/>
          </a:p>
          <a:p>
            <a:r>
              <a:rPr lang="en-US" dirty="0"/>
              <a:t>Network sizes: 3,14,37,73,600,617,1576,2000,4200,6049,6717,8316,23643</a:t>
            </a:r>
          </a:p>
          <a:p>
            <a:pPr marL="0" indent="0">
              <a:buNone/>
            </a:pPr>
            <a:r>
              <a:rPr lang="en-US" dirty="0"/>
              <a:t>   industry cases: 6078</a:t>
            </a:r>
          </a:p>
          <a:p>
            <a:endParaRPr lang="en-US" dirty="0"/>
          </a:p>
          <a:p>
            <a:r>
              <a:rPr lang="en-US" dirty="0"/>
              <a:t># of time periods: </a:t>
            </a:r>
          </a:p>
          <a:p>
            <a:pPr lvl="1"/>
            <a:r>
              <a:rPr lang="en-US" dirty="0"/>
              <a:t>8-hr (8 0.25-hr, 8 0.5-hr, 2 1-hr)</a:t>
            </a:r>
          </a:p>
          <a:p>
            <a:pPr lvl="1"/>
            <a:r>
              <a:rPr lang="en-US" dirty="0"/>
              <a:t>48-hr (48 1-hr)</a:t>
            </a:r>
          </a:p>
          <a:p>
            <a:pPr lvl="1"/>
            <a:r>
              <a:rPr lang="en-US" dirty="0"/>
              <a:t>7-day (42 4-hr)</a:t>
            </a:r>
          </a:p>
          <a:p>
            <a:endParaRPr lang="en-US" dirty="0"/>
          </a:p>
          <a:p>
            <a:r>
              <a:rPr lang="en-US" dirty="0"/>
              <a:t>Line switching allowed for most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96AB9-69E8-4478-A3EE-3508E50E4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6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16928</TotalTime>
  <Words>891</Words>
  <Application>Microsoft Office PowerPoint</Application>
  <PresentationFormat>On-screen Show (4:3)</PresentationFormat>
  <Paragraphs>182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Lucida Grande</vt:lpstr>
      <vt:lpstr>Office Theme</vt:lpstr>
      <vt:lpstr>TIM-GO Experience in GO Challenge 3</vt:lpstr>
      <vt:lpstr>TIM-GO Team</vt:lpstr>
      <vt:lpstr>Progression of ARPA-E GO Challenges</vt:lpstr>
      <vt:lpstr>Progression of ARPA-E GO Challenges</vt:lpstr>
      <vt:lpstr>Key Challenges in GO 3</vt:lpstr>
      <vt:lpstr>Progression of Our Solution Strategies</vt:lpstr>
      <vt:lpstr>Progression of Our Solution Strategies</vt:lpstr>
      <vt:lpstr>Progression of Our Solution Strategies</vt:lpstr>
      <vt:lpstr>Test Instances</vt:lpstr>
      <vt:lpstr>Computational Performance</vt:lpstr>
      <vt:lpstr>Industry Implications</vt:lpstr>
      <vt:lpstr>Future Steps</vt:lpstr>
      <vt:lpstr>Thank You</vt:lpstr>
      <vt:lpstr>Contact Information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Andy Sun</cp:lastModifiedBy>
  <cp:revision>519</cp:revision>
  <dcterms:created xsi:type="dcterms:W3CDTF">2012-10-11T16:07:59Z</dcterms:created>
  <dcterms:modified xsi:type="dcterms:W3CDTF">2023-09-07T19:19:26Z</dcterms:modified>
  <cp:category/>
</cp:coreProperties>
</file>